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58" r:id="rId3"/>
    <p:sldId id="278" r:id="rId4"/>
    <p:sldId id="279" r:id="rId5"/>
    <p:sldId id="265" r:id="rId6"/>
    <p:sldId id="268" r:id="rId7"/>
    <p:sldId id="263" r:id="rId8"/>
    <p:sldId id="285" r:id="rId9"/>
    <p:sldId id="275" r:id="rId10"/>
    <p:sldId id="276" r:id="rId11"/>
    <p:sldId id="286" r:id="rId12"/>
    <p:sldId id="271" r:id="rId13"/>
    <p:sldId id="270" r:id="rId14"/>
    <p:sldId id="287" r:id="rId15"/>
    <p:sldId id="283" r:id="rId16"/>
    <p:sldId id="272" r:id="rId17"/>
    <p:sldId id="288" r:id="rId18"/>
    <p:sldId id="289" r:id="rId19"/>
    <p:sldId id="290" r:id="rId20"/>
    <p:sldId id="291" r:id="rId21"/>
    <p:sldId id="292" r:id="rId22"/>
    <p:sldId id="280" r:id="rId23"/>
    <p:sldId id="282" r:id="rId24"/>
    <p:sldId id="29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391E3-F7F3-4B17-ACF0-CCEE4E4672A9}" type="datetimeFigureOut">
              <a:rPr lang="en-US" smtClean="0"/>
              <a:t>9/25/2025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3FD23-48AD-4381-8BEE-3882578F8E61}" type="slidenum">
              <a:rPr lang="en-US" smtClean="0"/>
              <a:t>‹#›</a:t>
            </a:fld>
            <a:endParaRPr lang="en-US"/>
          </a:p>
        </p:txBody>
      </p:sp>
    </p:spTree>
    <p:extLst>
      <p:ext uri="{BB962C8B-B14F-4D97-AF65-F5344CB8AC3E}">
        <p14:creationId xmlns:p14="http://schemas.microsoft.com/office/powerpoint/2010/main" val="52765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EA24AC-3AA5-4F66-A87D-02F79D71CB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3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EA24AC-3AA5-4F66-A87D-02F79D71CB64}" type="slidenum">
              <a:rPr lang="en-US" smtClean="0"/>
              <a:t>4</a:t>
            </a:fld>
            <a:endParaRPr lang="en-US"/>
          </a:p>
        </p:txBody>
      </p:sp>
    </p:spTree>
    <p:extLst>
      <p:ext uri="{BB962C8B-B14F-4D97-AF65-F5344CB8AC3E}">
        <p14:creationId xmlns:p14="http://schemas.microsoft.com/office/powerpoint/2010/main" val="45760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F3FD23-48AD-4381-8BEE-3882578F8E61}" type="slidenum">
              <a:rPr lang="en-US" smtClean="0"/>
              <a:t>9</a:t>
            </a:fld>
            <a:endParaRPr lang="en-US"/>
          </a:p>
        </p:txBody>
      </p:sp>
    </p:spTree>
    <p:extLst>
      <p:ext uri="{BB962C8B-B14F-4D97-AF65-F5344CB8AC3E}">
        <p14:creationId xmlns:p14="http://schemas.microsoft.com/office/powerpoint/2010/main" val="246911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0033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2247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9402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9237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35920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844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73975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550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0805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0714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5199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9/25/2025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30539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04689" y="1124238"/>
            <a:ext cx="6490445" cy="4626917"/>
          </a:xfrm>
          <a:custGeom>
            <a:avLst/>
            <a:gdLst/>
            <a:ahLst/>
            <a:cxnLst/>
            <a:rect l="l" t="t" r="r" b="b"/>
            <a:pathLst>
              <a:path w="9735668" h="6940376">
                <a:moveTo>
                  <a:pt x="0" y="0"/>
                </a:moveTo>
                <a:lnTo>
                  <a:pt x="9735668" y="0"/>
                </a:lnTo>
                <a:lnTo>
                  <a:pt x="9735668" y="6940376"/>
                </a:lnTo>
                <a:lnTo>
                  <a:pt x="0" y="6940376"/>
                </a:lnTo>
                <a:lnTo>
                  <a:pt x="0" y="0"/>
                </a:lnTo>
                <a:close/>
              </a:path>
            </a:pathLst>
          </a:custGeom>
          <a:blipFill>
            <a:blip r:embed="rId3"/>
            <a:stretch>
              <a:fillRect t="-1960" r="-11597" b="-2336"/>
            </a:stretch>
          </a:blipFill>
        </p:spPr>
        <p:txBody>
          <a:bodyPr/>
          <a:lstStyle/>
          <a:p>
            <a:pPr defTabSz="609630"/>
            <a:endParaRPr lang="en-US" sz="1200">
              <a:solidFill>
                <a:prstClr val="black"/>
              </a:solidFill>
              <a:latin typeface="Calibri"/>
            </a:endParaRPr>
          </a:p>
        </p:txBody>
      </p:sp>
      <p:grpSp>
        <p:nvGrpSpPr>
          <p:cNvPr id="3" name="Group 3"/>
          <p:cNvGrpSpPr/>
          <p:nvPr/>
        </p:nvGrpSpPr>
        <p:grpSpPr>
          <a:xfrm>
            <a:off x="-83580" y="4757957"/>
            <a:ext cx="2388443" cy="2177463"/>
            <a:chOff x="0" y="0"/>
            <a:chExt cx="1077844" cy="982634"/>
          </a:xfrm>
        </p:grpSpPr>
        <p:sp>
          <p:nvSpPr>
            <p:cNvPr id="4" name="Freeform 4"/>
            <p:cNvSpPr/>
            <p:nvPr/>
          </p:nvSpPr>
          <p:spPr>
            <a:xfrm>
              <a:off x="0" y="0"/>
              <a:ext cx="1077844" cy="982634"/>
            </a:xfrm>
            <a:custGeom>
              <a:avLst/>
              <a:gdLst/>
              <a:ahLst/>
              <a:cxnLst/>
              <a:rect l="l" t="t" r="r" b="b"/>
              <a:pathLst>
                <a:path w="1077844" h="982634">
                  <a:moveTo>
                    <a:pt x="0" y="0"/>
                  </a:moveTo>
                  <a:lnTo>
                    <a:pt x="1077844" y="0"/>
                  </a:lnTo>
                  <a:lnTo>
                    <a:pt x="1077844" y="982634"/>
                  </a:lnTo>
                  <a:lnTo>
                    <a:pt x="0" y="982634"/>
                  </a:lnTo>
                  <a:close/>
                </a:path>
              </a:pathLst>
            </a:custGeom>
            <a:solidFill>
              <a:srgbClr val="202020"/>
            </a:solidFill>
          </p:spPr>
          <p:txBody>
            <a:bodyPr/>
            <a:lstStyle/>
            <a:p>
              <a:pPr defTabSz="609630"/>
              <a:endParaRPr lang="en-US" sz="1200">
                <a:solidFill>
                  <a:prstClr val="black"/>
                </a:solidFill>
                <a:latin typeface="Calibri"/>
              </a:endParaRPr>
            </a:p>
          </p:txBody>
        </p:sp>
        <p:sp>
          <p:nvSpPr>
            <p:cNvPr id="5" name="TextBox 5"/>
            <p:cNvSpPr txBox="1"/>
            <p:nvPr/>
          </p:nvSpPr>
          <p:spPr>
            <a:xfrm>
              <a:off x="0" y="-38100"/>
              <a:ext cx="1077844" cy="1020734"/>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6" name="Freeform 6"/>
          <p:cNvSpPr/>
          <p:nvPr/>
        </p:nvSpPr>
        <p:spPr>
          <a:xfrm rot="5400000">
            <a:off x="-1696126" y="1792103"/>
            <a:ext cx="6693419" cy="2900537"/>
          </a:xfrm>
          <a:custGeom>
            <a:avLst/>
            <a:gdLst/>
            <a:ahLst/>
            <a:cxnLst/>
            <a:rect l="l" t="t" r="r" b="b"/>
            <a:pathLst>
              <a:path w="10040128" h="4350806">
                <a:moveTo>
                  <a:pt x="0" y="0"/>
                </a:moveTo>
                <a:lnTo>
                  <a:pt x="10040128" y="0"/>
                </a:lnTo>
                <a:lnTo>
                  <a:pt x="10040128" y="4350806"/>
                </a:lnTo>
                <a:lnTo>
                  <a:pt x="0" y="4350806"/>
                </a:lnTo>
                <a:lnTo>
                  <a:pt x="0" y="0"/>
                </a:lnTo>
                <a:close/>
              </a:path>
            </a:pathLst>
          </a:custGeom>
          <a:blipFill>
            <a:blip r:embed="rId4"/>
            <a:stretch>
              <a:fillRect t="-34821" b="-949"/>
            </a:stretch>
          </a:blipFill>
        </p:spPr>
        <p:txBody>
          <a:bodyPr/>
          <a:lstStyle/>
          <a:p>
            <a:pPr defTabSz="609630"/>
            <a:endParaRPr lang="en-US" sz="1200">
              <a:solidFill>
                <a:prstClr val="black"/>
              </a:solidFill>
              <a:latin typeface="Calibri"/>
            </a:endParaRPr>
          </a:p>
        </p:txBody>
      </p:sp>
      <p:grpSp>
        <p:nvGrpSpPr>
          <p:cNvPr id="7" name="Group 7"/>
          <p:cNvGrpSpPr/>
          <p:nvPr/>
        </p:nvGrpSpPr>
        <p:grpSpPr>
          <a:xfrm>
            <a:off x="343497" y="-104338"/>
            <a:ext cx="4661192" cy="6610869"/>
            <a:chOff x="0" y="0"/>
            <a:chExt cx="1841458" cy="2611701"/>
          </a:xfrm>
        </p:grpSpPr>
        <p:sp>
          <p:nvSpPr>
            <p:cNvPr id="8" name="Freeform 8"/>
            <p:cNvSpPr/>
            <p:nvPr/>
          </p:nvSpPr>
          <p:spPr>
            <a:xfrm>
              <a:off x="0" y="0"/>
              <a:ext cx="1841459" cy="2611701"/>
            </a:xfrm>
            <a:custGeom>
              <a:avLst/>
              <a:gdLst/>
              <a:ahLst/>
              <a:cxnLst/>
              <a:rect l="l" t="t" r="r" b="b"/>
              <a:pathLst>
                <a:path w="1841459" h="2611701">
                  <a:moveTo>
                    <a:pt x="0" y="0"/>
                  </a:moveTo>
                  <a:lnTo>
                    <a:pt x="1841459" y="0"/>
                  </a:lnTo>
                  <a:lnTo>
                    <a:pt x="1841459" y="2611701"/>
                  </a:lnTo>
                  <a:lnTo>
                    <a:pt x="0" y="2611701"/>
                  </a:lnTo>
                  <a:close/>
                </a:path>
              </a:pathLst>
            </a:custGeom>
            <a:solidFill>
              <a:srgbClr val="EBE2D6"/>
            </a:solidFill>
          </p:spPr>
          <p:txBody>
            <a:bodyPr/>
            <a:lstStyle/>
            <a:p>
              <a:pPr defTabSz="609630"/>
              <a:endParaRPr lang="en-US" sz="1200" dirty="0">
                <a:solidFill>
                  <a:prstClr val="black"/>
                </a:solidFill>
                <a:latin typeface="Calibri"/>
              </a:endParaRPr>
            </a:p>
          </p:txBody>
        </p:sp>
        <p:sp>
          <p:nvSpPr>
            <p:cNvPr id="9" name="TextBox 9"/>
            <p:cNvSpPr txBox="1"/>
            <p:nvPr/>
          </p:nvSpPr>
          <p:spPr>
            <a:xfrm>
              <a:off x="0" y="-38100"/>
              <a:ext cx="1841458" cy="2649801"/>
            </a:xfrm>
            <a:prstGeom prst="rect">
              <a:avLst/>
            </a:prstGeom>
          </p:spPr>
          <p:txBody>
            <a:bodyPr lIns="33867" tIns="33867" rIns="33867" bIns="33867" rtlCol="0" anchor="ctr"/>
            <a:lstStyle/>
            <a:p>
              <a:pPr algn="ctr" defTabSz="609630">
                <a:lnSpc>
                  <a:spcPts val="1773"/>
                </a:lnSpc>
                <a:spcBef>
                  <a:spcPct val="0"/>
                </a:spcBef>
              </a:pPr>
              <a:endParaRPr sz="1200">
                <a:solidFill>
                  <a:prstClr val="black"/>
                </a:solidFill>
                <a:latin typeface="Calibri"/>
              </a:endParaRPr>
            </a:p>
          </p:txBody>
        </p:sp>
      </p:grpSp>
      <p:sp>
        <p:nvSpPr>
          <p:cNvPr id="10" name="AutoShape 10"/>
          <p:cNvSpPr/>
          <p:nvPr/>
        </p:nvSpPr>
        <p:spPr>
          <a:xfrm>
            <a:off x="713655" y="2831964"/>
            <a:ext cx="3868899" cy="8649"/>
          </a:xfrm>
          <a:prstGeom prst="line">
            <a:avLst/>
          </a:prstGeom>
          <a:ln w="19050" cap="flat">
            <a:solidFill>
              <a:srgbClr val="000000"/>
            </a:solidFill>
            <a:prstDash val="solid"/>
            <a:headEnd type="none" w="sm" len="sm"/>
            <a:tailEnd type="none" w="sm" len="sm"/>
          </a:ln>
        </p:spPr>
        <p:txBody>
          <a:bodyPr/>
          <a:lstStyle/>
          <a:p>
            <a:pPr defTabSz="609630"/>
            <a:endParaRPr lang="en-US" sz="1200" dirty="0">
              <a:solidFill>
                <a:prstClr val="black"/>
              </a:solidFill>
              <a:latin typeface="Calibri"/>
            </a:endParaRPr>
          </a:p>
        </p:txBody>
      </p:sp>
      <p:sp>
        <p:nvSpPr>
          <p:cNvPr id="12" name="Freeform 12"/>
          <p:cNvSpPr/>
          <p:nvPr/>
        </p:nvSpPr>
        <p:spPr>
          <a:xfrm>
            <a:off x="5004689" y="2349401"/>
            <a:ext cx="6501511" cy="3138994"/>
          </a:xfrm>
          <a:custGeom>
            <a:avLst/>
            <a:gdLst/>
            <a:ahLst/>
            <a:cxnLst/>
            <a:rect l="l" t="t" r="r" b="b"/>
            <a:pathLst>
              <a:path w="9752267" h="4708491">
                <a:moveTo>
                  <a:pt x="0" y="0"/>
                </a:moveTo>
                <a:lnTo>
                  <a:pt x="9752267" y="0"/>
                </a:lnTo>
                <a:lnTo>
                  <a:pt x="9752267" y="4708491"/>
                </a:lnTo>
                <a:lnTo>
                  <a:pt x="0" y="4708491"/>
                </a:lnTo>
                <a:lnTo>
                  <a:pt x="0" y="0"/>
                </a:lnTo>
                <a:close/>
              </a:path>
            </a:pathLst>
          </a:custGeom>
          <a:blipFill>
            <a:blip r:embed="rId4">
              <a:alphaModFix amt="94000"/>
            </a:blip>
            <a:stretch>
              <a:fillRect t="-34821" r="-11415" b="-949"/>
            </a:stretch>
          </a:blipFill>
        </p:spPr>
        <p:txBody>
          <a:bodyPr/>
          <a:lstStyle/>
          <a:p>
            <a:pPr defTabSz="609630"/>
            <a:endParaRPr lang="en-US" sz="1200">
              <a:solidFill>
                <a:prstClr val="black"/>
              </a:solidFill>
              <a:latin typeface="Calibri"/>
            </a:endParaRPr>
          </a:p>
        </p:txBody>
      </p:sp>
      <p:sp>
        <p:nvSpPr>
          <p:cNvPr id="14" name="TextBox 14"/>
          <p:cNvSpPr txBox="1"/>
          <p:nvPr/>
        </p:nvSpPr>
        <p:spPr>
          <a:xfrm>
            <a:off x="727073" y="1356498"/>
            <a:ext cx="3894039" cy="631520"/>
          </a:xfrm>
          <a:prstGeom prst="rect">
            <a:avLst/>
          </a:prstGeom>
        </p:spPr>
        <p:txBody>
          <a:bodyPr lIns="0" tIns="0" rIns="0" bIns="0" rtlCol="0" anchor="t">
            <a:spAutoFit/>
          </a:bodyPr>
          <a:lstStyle/>
          <a:p>
            <a:pPr defTabSz="609630">
              <a:lnSpc>
                <a:spcPts val="4855"/>
              </a:lnSpc>
            </a:pPr>
            <a:r>
              <a:rPr lang="en-US" sz="5867" b="1" spc="400" dirty="0">
                <a:solidFill>
                  <a:srgbClr val="000000"/>
                </a:solidFill>
                <a:latin typeface="Lato" panose="020F0502020204030203" pitchFamily="34" charset="0"/>
                <a:ea typeface="Lato" panose="020F0502020204030203" pitchFamily="34" charset="0"/>
                <a:cs typeface="Lato" panose="020F0502020204030203" pitchFamily="34" charset="0"/>
                <a:sym typeface="Roboto Bold"/>
              </a:rPr>
              <a:t>Caro</a:t>
            </a:r>
          </a:p>
        </p:txBody>
      </p:sp>
      <p:sp>
        <p:nvSpPr>
          <p:cNvPr id="16" name="TextBox 16"/>
          <p:cNvSpPr txBox="1"/>
          <p:nvPr/>
        </p:nvSpPr>
        <p:spPr>
          <a:xfrm>
            <a:off x="6451600" y="6223222"/>
            <a:ext cx="5054600" cy="215508"/>
          </a:xfrm>
          <a:prstGeom prst="rect">
            <a:avLst/>
          </a:prstGeom>
        </p:spPr>
        <p:txBody>
          <a:bodyPr wrap="square" lIns="0" tIns="0" rIns="0" bIns="0" rtlCol="0" anchor="t">
            <a:spAutoFit/>
          </a:bodyPr>
          <a:lstStyle/>
          <a:p>
            <a:pPr algn="r" defTabSz="609630">
              <a:lnSpc>
                <a:spcPts val="1935"/>
              </a:lnSpc>
            </a:pPr>
            <a:r>
              <a:rPr lang="en-US" sz="1200" spc="200" dirty="0">
                <a:solidFill>
                  <a:prstClr val="white">
                    <a:lumMod val="50000"/>
                  </a:prstClr>
                </a:solidFill>
                <a:latin typeface="Lato"/>
                <a:ea typeface="Lato"/>
                <a:cs typeface="Lato"/>
                <a:sym typeface="Lato"/>
              </a:rPr>
              <a:t>Phương </a:t>
            </a:r>
            <a:r>
              <a:rPr lang="en-US" sz="1200" spc="200" dirty="0" err="1">
                <a:solidFill>
                  <a:prstClr val="white">
                    <a:lumMod val="50000"/>
                  </a:prstClr>
                </a:solidFill>
                <a:latin typeface="Lato"/>
                <a:ea typeface="Lato"/>
                <a:cs typeface="Lato"/>
                <a:sym typeface="Lato"/>
              </a:rPr>
              <a:t>pháp</a:t>
            </a:r>
            <a:r>
              <a:rPr lang="en-US" sz="1200" spc="200" dirty="0">
                <a:solidFill>
                  <a:prstClr val="white">
                    <a:lumMod val="50000"/>
                  </a:prstClr>
                </a:solidFill>
                <a:latin typeface="Lato"/>
                <a:ea typeface="Lato"/>
                <a:cs typeface="Lato"/>
                <a:sym typeface="Lato"/>
              </a:rPr>
              <a:t> </a:t>
            </a:r>
            <a:r>
              <a:rPr lang="en-US" sz="1200" spc="200" dirty="0" err="1">
                <a:solidFill>
                  <a:prstClr val="white">
                    <a:lumMod val="50000"/>
                  </a:prstClr>
                </a:solidFill>
                <a:latin typeface="Lato"/>
                <a:ea typeface="Lato"/>
                <a:cs typeface="Lato"/>
                <a:sym typeface="Lato"/>
              </a:rPr>
              <a:t>luận</a:t>
            </a:r>
            <a:r>
              <a:rPr lang="en-US" sz="1200" spc="200" dirty="0">
                <a:solidFill>
                  <a:prstClr val="white">
                    <a:lumMod val="50000"/>
                  </a:prstClr>
                </a:solidFill>
                <a:latin typeface="Lato"/>
                <a:ea typeface="Lato"/>
                <a:cs typeface="Lato"/>
                <a:sym typeface="Lato"/>
              </a:rPr>
              <a:t> </a:t>
            </a:r>
            <a:r>
              <a:rPr lang="en-US" sz="1200" spc="200" dirty="0" err="1">
                <a:solidFill>
                  <a:prstClr val="white">
                    <a:lumMod val="50000"/>
                  </a:prstClr>
                </a:solidFill>
                <a:latin typeface="Lato"/>
                <a:ea typeface="Lato"/>
                <a:cs typeface="Lato"/>
                <a:sym typeface="Lato"/>
              </a:rPr>
              <a:t>nghiên</a:t>
            </a:r>
            <a:r>
              <a:rPr lang="en-US" sz="1200" spc="200" dirty="0">
                <a:solidFill>
                  <a:prstClr val="white">
                    <a:lumMod val="50000"/>
                  </a:prstClr>
                </a:solidFill>
                <a:latin typeface="Lato"/>
                <a:ea typeface="Lato"/>
                <a:cs typeface="Lato"/>
                <a:sym typeface="Lato"/>
              </a:rPr>
              <a:t> </a:t>
            </a:r>
            <a:r>
              <a:rPr lang="en-US" sz="1200" spc="200" dirty="0" err="1">
                <a:solidFill>
                  <a:prstClr val="white">
                    <a:lumMod val="50000"/>
                  </a:prstClr>
                </a:solidFill>
                <a:latin typeface="Lato"/>
                <a:ea typeface="Lato"/>
                <a:cs typeface="Lato"/>
                <a:sym typeface="Lato"/>
              </a:rPr>
              <a:t>cứu</a:t>
            </a:r>
            <a:r>
              <a:rPr lang="en-US" sz="1200" spc="200" dirty="0">
                <a:solidFill>
                  <a:prstClr val="white">
                    <a:lumMod val="50000"/>
                  </a:prstClr>
                </a:solidFill>
                <a:latin typeface="Lato"/>
                <a:ea typeface="Lato"/>
                <a:cs typeface="Lato"/>
                <a:sym typeface="Lato"/>
              </a:rPr>
              <a:t> khoa </a:t>
            </a:r>
            <a:r>
              <a:rPr lang="en-US" sz="1200" spc="200" dirty="0" err="1">
                <a:solidFill>
                  <a:prstClr val="white">
                    <a:lumMod val="50000"/>
                  </a:prstClr>
                </a:solidFill>
                <a:latin typeface="Lato"/>
                <a:ea typeface="Lato"/>
                <a:cs typeface="Lato"/>
                <a:sym typeface="Lato"/>
              </a:rPr>
              <a:t>học</a:t>
            </a:r>
            <a:endParaRPr lang="en-US" sz="1200" spc="200" dirty="0">
              <a:solidFill>
                <a:prstClr val="white">
                  <a:lumMod val="50000"/>
                </a:prstClr>
              </a:solidFill>
              <a:latin typeface="Lato"/>
              <a:ea typeface="Lato"/>
              <a:cs typeface="Lato"/>
              <a:sym typeface="Lato"/>
            </a:endParaRPr>
          </a:p>
        </p:txBody>
      </p:sp>
      <p:sp>
        <p:nvSpPr>
          <p:cNvPr id="17" name="TextBox 17"/>
          <p:cNvSpPr txBox="1"/>
          <p:nvPr/>
        </p:nvSpPr>
        <p:spPr>
          <a:xfrm>
            <a:off x="1032612" y="5751156"/>
            <a:ext cx="1556145" cy="243656"/>
          </a:xfrm>
          <a:prstGeom prst="rect">
            <a:avLst/>
          </a:prstGeom>
        </p:spPr>
        <p:txBody>
          <a:bodyPr lIns="0" tIns="0" rIns="0" bIns="0" rtlCol="0" anchor="t">
            <a:spAutoFit/>
          </a:bodyPr>
          <a:lstStyle/>
          <a:p>
            <a:pPr defTabSz="609630">
              <a:lnSpc>
                <a:spcPts val="1935"/>
              </a:lnSpc>
            </a:pPr>
            <a:r>
              <a:rPr lang="en-US" b="1" spc="400" dirty="0" err="1">
                <a:solidFill>
                  <a:srgbClr val="000000"/>
                </a:solidFill>
                <a:latin typeface="Lato"/>
                <a:ea typeface="Lato"/>
                <a:cs typeface="Lato"/>
                <a:sym typeface="Lato"/>
              </a:rPr>
              <a:t>Nhóm</a:t>
            </a:r>
            <a:r>
              <a:rPr lang="en-US" b="1" spc="400" dirty="0">
                <a:solidFill>
                  <a:srgbClr val="000000"/>
                </a:solidFill>
                <a:latin typeface="Lato"/>
                <a:ea typeface="Lato"/>
                <a:cs typeface="Lato"/>
                <a:sym typeface="Lato"/>
              </a:rPr>
              <a:t> 3</a:t>
            </a:r>
          </a:p>
        </p:txBody>
      </p:sp>
      <p:sp>
        <p:nvSpPr>
          <p:cNvPr id="18" name="TextBox 14">
            <a:extLst>
              <a:ext uri="{FF2B5EF4-FFF2-40B4-BE49-F238E27FC236}">
                <a16:creationId xmlns:a16="http://schemas.microsoft.com/office/drawing/2014/main" id="{07C8B68D-BA1C-D755-B3C7-7E2EF2F43428}"/>
              </a:ext>
            </a:extLst>
          </p:cNvPr>
          <p:cNvSpPr txBox="1"/>
          <p:nvPr/>
        </p:nvSpPr>
        <p:spPr>
          <a:xfrm>
            <a:off x="1650583" y="2147710"/>
            <a:ext cx="3894039" cy="631520"/>
          </a:xfrm>
          <a:prstGeom prst="rect">
            <a:avLst/>
          </a:prstGeom>
        </p:spPr>
        <p:txBody>
          <a:bodyPr lIns="0" tIns="0" rIns="0" bIns="0" rtlCol="0" anchor="t">
            <a:spAutoFit/>
          </a:bodyPr>
          <a:lstStyle/>
          <a:p>
            <a:pPr defTabSz="609630">
              <a:lnSpc>
                <a:spcPts val="4855"/>
              </a:lnSpc>
            </a:pPr>
            <a:r>
              <a:rPr lang="en-US" sz="5867" b="1" spc="400" dirty="0">
                <a:solidFill>
                  <a:srgbClr val="000000"/>
                </a:solidFill>
                <a:latin typeface="Lato" panose="020F0502020204030203" pitchFamily="34" charset="0"/>
                <a:ea typeface="Lato" panose="020F0502020204030203" pitchFamily="34" charset="0"/>
                <a:cs typeface="Lato" panose="020F0502020204030203" pitchFamily="34" charset="0"/>
                <a:sym typeface="Roboto Bold"/>
              </a:rPr>
              <a:t>Kann</a:t>
            </a:r>
          </a:p>
        </p:txBody>
      </p:sp>
      <p:sp>
        <p:nvSpPr>
          <p:cNvPr id="19" name="TextBox 18">
            <a:extLst>
              <a:ext uri="{FF2B5EF4-FFF2-40B4-BE49-F238E27FC236}">
                <a16:creationId xmlns:a16="http://schemas.microsoft.com/office/drawing/2014/main" id="{C0B15393-F494-FC48-A7A0-5FDCBBFE02D7}"/>
              </a:ext>
            </a:extLst>
          </p:cNvPr>
          <p:cNvSpPr txBox="1"/>
          <p:nvPr/>
        </p:nvSpPr>
        <p:spPr>
          <a:xfrm>
            <a:off x="688673" y="2894579"/>
            <a:ext cx="3975768" cy="2049857"/>
          </a:xfrm>
          <a:prstGeom prst="rect">
            <a:avLst/>
          </a:prstGeom>
          <a:noFill/>
        </p:spPr>
        <p:txBody>
          <a:bodyPr wrap="none" rtlCol="0">
            <a:spAutoFit/>
          </a:bodyPr>
          <a:lstStyle/>
          <a:p>
            <a:pPr defTabSz="609630">
              <a:lnSpc>
                <a:spcPct val="150000"/>
              </a:lnSpc>
            </a:pPr>
            <a:r>
              <a:rPr lang="en-US" sz="1733" dirty="0">
                <a:solidFill>
                  <a:prstClr val="black"/>
                </a:solidFill>
                <a:latin typeface="Times New Roman" panose="02020603050405020304" pitchFamily="18" charset="0"/>
                <a:cs typeface="Times New Roman" panose="02020603050405020304" pitchFamily="18" charset="0"/>
              </a:rPr>
              <a:t>Lưu Đức Đạt </a:t>
            </a:r>
            <a:r>
              <a:rPr lang="en-US" sz="1067" dirty="0">
                <a:solidFill>
                  <a:prstClr val="black"/>
                </a:solidFill>
                <a:latin typeface="Times New Roman" panose="02020603050405020304" pitchFamily="18" charset="0"/>
                <a:cs typeface="Times New Roman" panose="02020603050405020304" pitchFamily="18" charset="0"/>
              </a:rPr>
              <a:t>(</a:t>
            </a:r>
            <a:r>
              <a:rPr lang="en-US" sz="1067" dirty="0" err="1">
                <a:solidFill>
                  <a:prstClr val="black"/>
                </a:solidFill>
                <a:latin typeface="Times New Roman" panose="02020603050405020304" pitchFamily="18" charset="0"/>
                <a:cs typeface="Times New Roman" panose="02020603050405020304" pitchFamily="18" charset="0"/>
              </a:rPr>
              <a:t>Nhóm</a:t>
            </a:r>
            <a:r>
              <a:rPr lang="en-US" sz="1067" dirty="0">
                <a:solidFill>
                  <a:prstClr val="black"/>
                </a:solidFill>
                <a:latin typeface="Times New Roman" panose="02020603050405020304" pitchFamily="18" charset="0"/>
                <a:cs typeface="Times New Roman" panose="02020603050405020304" pitchFamily="18" charset="0"/>
              </a:rPr>
              <a:t> </a:t>
            </a:r>
            <a:r>
              <a:rPr lang="en-US" sz="1067" dirty="0" err="1">
                <a:solidFill>
                  <a:prstClr val="black"/>
                </a:solidFill>
                <a:latin typeface="Times New Roman" panose="02020603050405020304" pitchFamily="18" charset="0"/>
                <a:cs typeface="Times New Roman" panose="02020603050405020304" pitchFamily="18" charset="0"/>
              </a:rPr>
              <a:t>trưởng</a:t>
            </a:r>
            <a:r>
              <a:rPr lang="en-US" sz="1067" dirty="0">
                <a:solidFill>
                  <a:prstClr val="black"/>
                </a:solidFill>
                <a:latin typeface="Times New Roman" panose="02020603050405020304" pitchFamily="18" charset="0"/>
                <a:cs typeface="Times New Roman" panose="02020603050405020304" pitchFamily="18" charset="0"/>
              </a:rPr>
              <a:t>)</a:t>
            </a:r>
            <a:r>
              <a:rPr lang="en-US" sz="1733" dirty="0">
                <a:solidFill>
                  <a:prstClr val="black"/>
                </a:solidFill>
                <a:latin typeface="Times New Roman" panose="02020603050405020304" pitchFamily="18" charset="0"/>
                <a:cs typeface="Times New Roman" panose="02020603050405020304" pitchFamily="18" charset="0"/>
              </a:rPr>
              <a:t>	</a:t>
            </a:r>
            <a:r>
              <a:rPr lang="en-VN" sz="1733" dirty="0">
                <a:solidFill>
                  <a:prstClr val="black"/>
                </a:solidFill>
                <a:latin typeface="Times New Roman" panose="02020603050405020304" pitchFamily="18" charset="0"/>
                <a:cs typeface="Times New Roman" panose="02020603050405020304" pitchFamily="18" charset="0"/>
              </a:rPr>
              <a:t>N22DCCN0</a:t>
            </a:r>
            <a:r>
              <a:rPr lang="en-US" sz="1733" dirty="0">
                <a:solidFill>
                  <a:prstClr val="black"/>
                </a:solidFill>
                <a:latin typeface="Times New Roman" panose="02020603050405020304" pitchFamily="18" charset="0"/>
                <a:cs typeface="Times New Roman" panose="02020603050405020304" pitchFamily="18" charset="0"/>
              </a:rPr>
              <a:t>19</a:t>
            </a:r>
          </a:p>
          <a:p>
            <a:pPr defTabSz="609630">
              <a:lnSpc>
                <a:spcPct val="150000"/>
              </a:lnSpc>
            </a:pPr>
            <a:r>
              <a:rPr lang="en-US" sz="1733" dirty="0">
                <a:solidFill>
                  <a:prstClr val="black"/>
                </a:solidFill>
                <a:latin typeface="Times New Roman" panose="02020603050405020304" pitchFamily="18" charset="0"/>
                <a:cs typeface="Times New Roman" panose="02020603050405020304" pitchFamily="18" charset="0"/>
              </a:rPr>
              <a:t>Phạm Việt Giang </a:t>
            </a:r>
            <a:r>
              <a:rPr lang="en-US" sz="1067" dirty="0">
                <a:solidFill>
                  <a:prstClr val="black"/>
                </a:solidFill>
                <a:latin typeface="Times New Roman" panose="02020603050405020304" pitchFamily="18" charset="0"/>
                <a:cs typeface="Times New Roman" panose="02020603050405020304" pitchFamily="18" charset="0"/>
              </a:rPr>
              <a:t>(Thư </a:t>
            </a:r>
            <a:r>
              <a:rPr lang="en-US" sz="1067" dirty="0" err="1">
                <a:solidFill>
                  <a:prstClr val="black"/>
                </a:solidFill>
                <a:latin typeface="Times New Roman" panose="02020603050405020304" pitchFamily="18" charset="0"/>
                <a:cs typeface="Times New Roman" panose="02020603050405020304" pitchFamily="18" charset="0"/>
              </a:rPr>
              <a:t>ký</a:t>
            </a:r>
            <a:r>
              <a:rPr lang="en-US" sz="1067" dirty="0">
                <a:solidFill>
                  <a:prstClr val="black"/>
                </a:solidFill>
                <a:latin typeface="Times New Roman" panose="02020603050405020304" pitchFamily="18" charset="0"/>
                <a:cs typeface="Times New Roman" panose="02020603050405020304" pitchFamily="18" charset="0"/>
              </a:rPr>
              <a:t>)</a:t>
            </a:r>
            <a:r>
              <a:rPr lang="en-US" sz="1733" dirty="0">
                <a:solidFill>
                  <a:prstClr val="black"/>
                </a:solidFill>
                <a:latin typeface="Times New Roman" panose="02020603050405020304" pitchFamily="18" charset="0"/>
                <a:cs typeface="Times New Roman" panose="02020603050405020304" pitchFamily="18" charset="0"/>
              </a:rPr>
              <a:t>	</a:t>
            </a:r>
            <a:r>
              <a:rPr lang="en-VN" sz="1733" dirty="0">
                <a:solidFill>
                  <a:prstClr val="black"/>
                </a:solidFill>
                <a:latin typeface="Times New Roman" panose="02020603050405020304" pitchFamily="18" charset="0"/>
                <a:cs typeface="Times New Roman" panose="02020603050405020304" pitchFamily="18" charset="0"/>
              </a:rPr>
              <a:t>N22DCCN0</a:t>
            </a:r>
            <a:r>
              <a:rPr lang="en-US" sz="1733" dirty="0">
                <a:solidFill>
                  <a:prstClr val="black"/>
                </a:solidFill>
                <a:latin typeface="Times New Roman" panose="02020603050405020304" pitchFamily="18" charset="0"/>
                <a:cs typeface="Times New Roman" panose="02020603050405020304" pitchFamily="18" charset="0"/>
              </a:rPr>
              <a:t>24</a:t>
            </a:r>
          </a:p>
          <a:p>
            <a:pPr defTabSz="609630">
              <a:lnSpc>
                <a:spcPct val="150000"/>
              </a:lnSpc>
            </a:pPr>
            <a:r>
              <a:rPr lang="en-US" sz="1733" dirty="0">
                <a:solidFill>
                  <a:prstClr val="black"/>
                </a:solidFill>
                <a:latin typeface="Times New Roman" panose="02020603050405020304" pitchFamily="18" charset="0"/>
                <a:cs typeface="Times New Roman" panose="02020603050405020304" pitchFamily="18" charset="0"/>
              </a:rPr>
              <a:t>Nguyễn Khánh Thiện	</a:t>
            </a:r>
            <a:r>
              <a:rPr lang="en-VN" sz="1733" dirty="0">
                <a:solidFill>
                  <a:prstClr val="black"/>
                </a:solidFill>
                <a:latin typeface="Times New Roman" panose="02020603050405020304" pitchFamily="18" charset="0"/>
                <a:cs typeface="Times New Roman" panose="02020603050405020304" pitchFamily="18" charset="0"/>
              </a:rPr>
              <a:t>N22DCCN0</a:t>
            </a:r>
            <a:r>
              <a:rPr lang="en-US" sz="1733" dirty="0">
                <a:solidFill>
                  <a:prstClr val="black"/>
                </a:solidFill>
                <a:latin typeface="Times New Roman" panose="02020603050405020304" pitchFamily="18" charset="0"/>
                <a:cs typeface="Times New Roman" panose="02020603050405020304" pitchFamily="18" charset="0"/>
              </a:rPr>
              <a:t>81</a:t>
            </a:r>
            <a:endParaRPr lang="en-VN" sz="1733" dirty="0">
              <a:solidFill>
                <a:prstClr val="black"/>
              </a:solidFill>
              <a:latin typeface="Times New Roman" panose="02020603050405020304" pitchFamily="18" charset="0"/>
              <a:cs typeface="Times New Roman" panose="02020603050405020304" pitchFamily="18" charset="0"/>
            </a:endParaRPr>
          </a:p>
          <a:p>
            <a:pPr defTabSz="609630">
              <a:lnSpc>
                <a:spcPct val="150000"/>
              </a:lnSpc>
            </a:pPr>
            <a:r>
              <a:rPr lang="en-US" sz="1733" dirty="0" err="1">
                <a:solidFill>
                  <a:prstClr val="black"/>
                </a:solidFill>
                <a:latin typeface="Times New Roman" panose="02020603050405020304" pitchFamily="18" charset="0"/>
                <a:cs typeface="Times New Roman" panose="02020603050405020304" pitchFamily="18" charset="0"/>
              </a:rPr>
              <a:t>Đỗ</a:t>
            </a:r>
            <a:r>
              <a:rPr lang="en-US" sz="1733" dirty="0">
                <a:solidFill>
                  <a:prstClr val="black"/>
                </a:solidFill>
                <a:latin typeface="Times New Roman" panose="02020603050405020304" pitchFamily="18" charset="0"/>
                <a:cs typeface="Times New Roman" panose="02020603050405020304" pitchFamily="18" charset="0"/>
              </a:rPr>
              <a:t> Đức An			</a:t>
            </a:r>
            <a:r>
              <a:rPr lang="en-VN" sz="1733" dirty="0">
                <a:solidFill>
                  <a:prstClr val="black"/>
                </a:solidFill>
                <a:latin typeface="Times New Roman" panose="02020603050405020304" pitchFamily="18" charset="0"/>
                <a:cs typeface="Times New Roman" panose="02020603050405020304" pitchFamily="18" charset="0"/>
              </a:rPr>
              <a:t>N22DCCN0</a:t>
            </a:r>
            <a:r>
              <a:rPr lang="en-US" sz="1733" dirty="0">
                <a:solidFill>
                  <a:prstClr val="black"/>
                </a:solidFill>
                <a:latin typeface="Times New Roman" panose="02020603050405020304" pitchFamily="18" charset="0"/>
                <a:cs typeface="Times New Roman" panose="02020603050405020304" pitchFamily="18" charset="0"/>
              </a:rPr>
              <a:t>01</a:t>
            </a:r>
          </a:p>
          <a:p>
            <a:pPr defTabSz="609630">
              <a:lnSpc>
                <a:spcPct val="150000"/>
              </a:lnSpc>
            </a:pPr>
            <a:r>
              <a:rPr lang="en-US" sz="1733" dirty="0">
                <a:solidFill>
                  <a:prstClr val="black"/>
                </a:solidFill>
                <a:latin typeface="Times New Roman" panose="02020603050405020304" pitchFamily="18" charset="0"/>
                <a:cs typeface="Times New Roman" panose="02020603050405020304" pitchFamily="18" charset="0"/>
              </a:rPr>
              <a:t>Đào Xuân Bảo		N22DCCN005</a:t>
            </a:r>
            <a:endParaRPr lang="en-US" sz="1733" dirty="0">
              <a:solidFill>
                <a:prstClr val="black"/>
              </a:solidFill>
              <a:latin typeface="Calibri"/>
            </a:endParaRPr>
          </a:p>
        </p:txBody>
      </p:sp>
      <p:sp>
        <p:nvSpPr>
          <p:cNvPr id="20" name="TextBox 16">
            <a:extLst>
              <a:ext uri="{FF2B5EF4-FFF2-40B4-BE49-F238E27FC236}">
                <a16:creationId xmlns:a16="http://schemas.microsoft.com/office/drawing/2014/main" id="{DE86A2E6-03FD-24C4-5120-80D90F410DC0}"/>
              </a:ext>
            </a:extLst>
          </p:cNvPr>
          <p:cNvSpPr txBox="1"/>
          <p:nvPr/>
        </p:nvSpPr>
        <p:spPr>
          <a:xfrm>
            <a:off x="6440534" y="385985"/>
            <a:ext cx="5054600" cy="243656"/>
          </a:xfrm>
          <a:prstGeom prst="rect">
            <a:avLst/>
          </a:prstGeom>
        </p:spPr>
        <p:txBody>
          <a:bodyPr wrap="square" lIns="0" tIns="0" rIns="0" bIns="0" rtlCol="0" anchor="t">
            <a:spAutoFit/>
          </a:bodyPr>
          <a:lstStyle/>
          <a:p>
            <a:pPr algn="r" defTabSz="609630">
              <a:lnSpc>
                <a:spcPts val="1935"/>
              </a:lnSpc>
            </a:pPr>
            <a:r>
              <a:rPr lang="en-US" sz="1647" spc="400" dirty="0">
                <a:solidFill>
                  <a:srgbClr val="000000"/>
                </a:solidFill>
                <a:latin typeface="Lato"/>
                <a:ea typeface="Lato"/>
                <a:cs typeface="Lato"/>
                <a:sym typeface="Lato"/>
              </a:rPr>
              <a:t>“</a:t>
            </a:r>
            <a:r>
              <a:rPr lang="en-US" sz="1647" spc="400" dirty="0" err="1">
                <a:solidFill>
                  <a:srgbClr val="000000"/>
                </a:solidFill>
                <a:latin typeface="Lato"/>
                <a:ea typeface="Lato"/>
                <a:cs typeface="Lato"/>
                <a:sym typeface="Lato"/>
              </a:rPr>
              <a:t>Nghiên</a:t>
            </a:r>
            <a:r>
              <a:rPr lang="en-US" sz="1647" spc="400" dirty="0">
                <a:solidFill>
                  <a:srgbClr val="000000"/>
                </a:solidFill>
                <a:latin typeface="Lato"/>
                <a:ea typeface="Lato"/>
                <a:cs typeface="Lato"/>
                <a:sym typeface="Lato"/>
              </a:rPr>
              <a:t> </a:t>
            </a:r>
            <a:r>
              <a:rPr lang="en-US" sz="1647" spc="400" dirty="0" err="1">
                <a:solidFill>
                  <a:srgbClr val="000000"/>
                </a:solidFill>
                <a:latin typeface="Lato"/>
                <a:ea typeface="Lato"/>
                <a:cs typeface="Lato"/>
                <a:sym typeface="Lato"/>
              </a:rPr>
              <a:t>cứu</a:t>
            </a:r>
            <a:r>
              <a:rPr lang="en-US" sz="1647" spc="400" dirty="0">
                <a:solidFill>
                  <a:srgbClr val="000000"/>
                </a:solidFill>
                <a:latin typeface="Lato"/>
                <a:ea typeface="Lato"/>
                <a:cs typeface="Lato"/>
                <a:sym typeface="Lato"/>
              </a:rPr>
              <a:t> </a:t>
            </a:r>
            <a:r>
              <a:rPr lang="en-US" sz="1647" spc="400" dirty="0" err="1">
                <a:solidFill>
                  <a:srgbClr val="000000"/>
                </a:solidFill>
                <a:latin typeface="Lato"/>
                <a:ea typeface="Lato"/>
                <a:cs typeface="Lato"/>
                <a:sym typeface="Lato"/>
              </a:rPr>
              <a:t>sâu</a:t>
            </a:r>
            <a:r>
              <a:rPr lang="en-US" sz="1647" spc="400" dirty="0">
                <a:solidFill>
                  <a:srgbClr val="000000"/>
                </a:solidFill>
                <a:latin typeface="Lato"/>
                <a:ea typeface="Lato"/>
                <a:cs typeface="Lato"/>
                <a:sym typeface="Lato"/>
              </a:rPr>
              <a:t>, </a:t>
            </a:r>
            <a:r>
              <a:rPr lang="en-US" sz="1647" spc="400" dirty="0" err="1">
                <a:solidFill>
                  <a:srgbClr val="000000"/>
                </a:solidFill>
                <a:latin typeface="Lato"/>
                <a:ea typeface="Lato"/>
                <a:cs typeface="Lato"/>
                <a:sym typeface="Lato"/>
              </a:rPr>
              <a:t>hiểu</a:t>
            </a:r>
            <a:r>
              <a:rPr lang="en-US" sz="1647" spc="400" dirty="0">
                <a:solidFill>
                  <a:srgbClr val="000000"/>
                </a:solidFill>
                <a:latin typeface="Lato"/>
                <a:ea typeface="Lato"/>
                <a:cs typeface="Lato"/>
                <a:sym typeface="Lato"/>
              </a:rPr>
              <a:t> </a:t>
            </a:r>
            <a:r>
              <a:rPr lang="en-US" sz="1647" spc="400" dirty="0" err="1">
                <a:solidFill>
                  <a:srgbClr val="000000"/>
                </a:solidFill>
                <a:latin typeface="Lato"/>
                <a:ea typeface="Lato"/>
                <a:cs typeface="Lato"/>
                <a:sym typeface="Lato"/>
              </a:rPr>
              <a:t>biết</a:t>
            </a:r>
            <a:r>
              <a:rPr lang="en-US" sz="1647" spc="400" dirty="0">
                <a:solidFill>
                  <a:srgbClr val="000000"/>
                </a:solidFill>
                <a:latin typeface="Lato"/>
                <a:ea typeface="Lato"/>
                <a:cs typeface="Lato"/>
                <a:sym typeface="Lato"/>
              </a:rPr>
              <a:t> </a:t>
            </a:r>
            <a:r>
              <a:rPr lang="en-US" sz="1647" spc="400" dirty="0" err="1">
                <a:solidFill>
                  <a:srgbClr val="000000"/>
                </a:solidFill>
                <a:latin typeface="Lato"/>
                <a:ea typeface="Lato"/>
                <a:cs typeface="Lato"/>
                <a:sym typeface="Lato"/>
              </a:rPr>
              <a:t>rộng</a:t>
            </a:r>
            <a:r>
              <a:rPr lang="en-US" sz="1647" spc="400" dirty="0">
                <a:solidFill>
                  <a:srgbClr val="000000"/>
                </a:solidFill>
                <a:latin typeface="Lato"/>
                <a:ea typeface="Lato"/>
                <a:cs typeface="Lato"/>
                <a:sym typeface="Lato"/>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220" y="-87221"/>
            <a:ext cx="5193551" cy="7032441"/>
            <a:chOff x="0" y="0"/>
            <a:chExt cx="2051773" cy="2778248"/>
          </a:xfrm>
        </p:grpSpPr>
        <p:sp>
          <p:nvSpPr>
            <p:cNvPr id="3" name="Freeform 3"/>
            <p:cNvSpPr/>
            <p:nvPr/>
          </p:nvSpPr>
          <p:spPr>
            <a:xfrm>
              <a:off x="0" y="0"/>
              <a:ext cx="2051773" cy="2778248"/>
            </a:xfrm>
            <a:custGeom>
              <a:avLst/>
              <a:gdLst/>
              <a:ahLst/>
              <a:cxnLst/>
              <a:rect l="l" t="t" r="r" b="b"/>
              <a:pathLst>
                <a:path w="2051773" h="2778248">
                  <a:moveTo>
                    <a:pt x="0" y="0"/>
                  </a:moveTo>
                  <a:lnTo>
                    <a:pt x="2051773" y="0"/>
                  </a:lnTo>
                  <a:lnTo>
                    <a:pt x="2051773" y="2778248"/>
                  </a:lnTo>
                  <a:lnTo>
                    <a:pt x="0" y="2778248"/>
                  </a:lnTo>
                  <a:close/>
                </a:path>
              </a:pathLst>
            </a:custGeom>
            <a:solidFill>
              <a:srgbClr val="040606"/>
            </a:solidFill>
          </p:spPr>
          <p:txBody>
            <a:bodyPr/>
            <a:lstStyle/>
            <a:p>
              <a:endParaRPr lang="en-US" sz="1200"/>
            </a:p>
          </p:txBody>
        </p:sp>
        <p:sp>
          <p:nvSpPr>
            <p:cNvPr id="4" name="TextBox 4"/>
            <p:cNvSpPr txBox="1"/>
            <p:nvPr/>
          </p:nvSpPr>
          <p:spPr>
            <a:xfrm>
              <a:off x="0" y="-47625"/>
              <a:ext cx="2051773" cy="2825873"/>
            </a:xfrm>
            <a:prstGeom prst="rect">
              <a:avLst/>
            </a:prstGeom>
          </p:spPr>
          <p:txBody>
            <a:bodyPr lIns="33867" tIns="33867" rIns="33867" bIns="33867" rtlCol="0" anchor="ctr"/>
            <a:lstStyle/>
            <a:p>
              <a:pPr algn="ctr">
                <a:lnSpc>
                  <a:spcPts val="2240"/>
                </a:lnSpc>
              </a:pPr>
              <a:endParaRPr sz="1200"/>
            </a:p>
          </p:txBody>
        </p:sp>
      </p:grpSp>
      <p:grpSp>
        <p:nvGrpSpPr>
          <p:cNvPr id="7" name="Group 7"/>
          <p:cNvGrpSpPr/>
          <p:nvPr/>
        </p:nvGrpSpPr>
        <p:grpSpPr>
          <a:xfrm>
            <a:off x="11566456" y="6230044"/>
            <a:ext cx="282645" cy="285057"/>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9" name="TextBox 9"/>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21</a:t>
              </a:r>
            </a:p>
          </p:txBody>
        </p:sp>
      </p:grpSp>
      <p:sp>
        <p:nvSpPr>
          <p:cNvPr id="10" name="TextBox 10"/>
          <p:cNvSpPr txBox="1"/>
          <p:nvPr/>
        </p:nvSpPr>
        <p:spPr>
          <a:xfrm>
            <a:off x="5796583" y="1003729"/>
            <a:ext cx="4833222" cy="902427"/>
          </a:xfrm>
          <a:prstGeom prst="rect">
            <a:avLst/>
          </a:prstGeom>
        </p:spPr>
        <p:txBody>
          <a:bodyPr lIns="0" tIns="0" rIns="0" bIns="0" rtlCol="0" anchor="t">
            <a:spAutoFit/>
          </a:bodyPr>
          <a:lstStyle/>
          <a:p>
            <a:pPr algn="just">
              <a:lnSpc>
                <a:spcPts val="1773"/>
              </a:lnSpc>
            </a:pPr>
            <a:r>
              <a:rPr lang="en-US" sz="1400" i="1">
                <a:solidFill>
                  <a:srgbClr val="000000"/>
                </a:solidFill>
                <a:latin typeface="Lato Italics"/>
                <a:ea typeface="Lato Italics"/>
                <a:cs typeface="Lato Italics"/>
                <a:sym typeface="Lato Italics"/>
              </a:rPr>
              <a:t>Phân tích đa biến cho thấy “giấc ngủ” và “hoạt động thể chất” không liên quan rõ rệt đến căng thẳng học tập tổng thể, chỉ có giấc ngủ ≥8 h liên quan tới giảm “despondency” (</a:t>
            </a:r>
            <a:r>
              <a:rPr lang="el-GR" sz="1400" i="1">
                <a:solidFill>
                  <a:srgbClr val="000000"/>
                </a:solidFill>
                <a:latin typeface="Lato Italics"/>
                <a:ea typeface="Lato Italics"/>
                <a:cs typeface="Lato Italics"/>
                <a:sym typeface="Lato Italics"/>
              </a:rPr>
              <a:t>β = −1,05; 95%</a:t>
            </a:r>
            <a:r>
              <a:rPr lang="en-US" sz="1400" i="1">
                <a:solidFill>
                  <a:srgbClr val="000000"/>
                </a:solidFill>
                <a:latin typeface="Lato Italics"/>
                <a:ea typeface="Lato Italics"/>
                <a:cs typeface="Lato Italics"/>
                <a:sym typeface="Lato Italics"/>
              </a:rPr>
              <a:t>CI −1,95; −0,16) (bảng 4, tr. </a:t>
            </a:r>
            <a:r>
              <a:rPr lang="vi-VN" sz="1400" i="1">
                <a:solidFill>
                  <a:srgbClr val="000000"/>
                </a:solidFill>
                <a:latin typeface="Lato Italics"/>
                <a:ea typeface="Lato Italics"/>
                <a:cs typeface="Lato Italics"/>
                <a:sym typeface="Lato Italics"/>
              </a:rPr>
              <a:t>286, trích từ [2]</a:t>
            </a:r>
            <a:r>
              <a:rPr lang="en-US" sz="1400" i="1">
                <a:solidFill>
                  <a:srgbClr val="000000"/>
                </a:solidFill>
                <a:latin typeface="Lato Italics"/>
                <a:ea typeface="Lato Italics"/>
                <a:cs typeface="Lato Italics"/>
                <a:sym typeface="Lato Italics"/>
              </a:rPr>
              <a:t>)</a:t>
            </a:r>
          </a:p>
        </p:txBody>
      </p:sp>
      <p:sp>
        <p:nvSpPr>
          <p:cNvPr id="12" name="TextBox 12"/>
          <p:cNvSpPr txBox="1"/>
          <p:nvPr/>
        </p:nvSpPr>
        <p:spPr>
          <a:xfrm>
            <a:off x="5796583" y="469560"/>
            <a:ext cx="1773141" cy="339837"/>
          </a:xfrm>
          <a:prstGeom prst="rect">
            <a:avLst/>
          </a:prstGeom>
        </p:spPr>
        <p:txBody>
          <a:bodyPr wrap="square" lIns="0" tIns="0" rIns="0" bIns="0" rtlCol="0" anchor="t">
            <a:spAutoFit/>
          </a:bodyPr>
          <a:lstStyle/>
          <a:p>
            <a:pPr algn="just">
              <a:lnSpc>
                <a:spcPts val="2893"/>
              </a:lnSpc>
            </a:pPr>
            <a:r>
              <a:rPr lang="en-US" b="1">
                <a:solidFill>
                  <a:srgbClr val="000000"/>
                </a:solidFill>
                <a:latin typeface="+mj-lt"/>
                <a:cs typeface="Poppins Bold"/>
                <a:sym typeface="Poppins"/>
              </a:rPr>
              <a:t>Yếu tố lối sống</a:t>
            </a:r>
          </a:p>
        </p:txBody>
      </p:sp>
      <p:pic>
        <p:nvPicPr>
          <p:cNvPr id="16" name="Picture 15">
            <a:extLst>
              <a:ext uri="{FF2B5EF4-FFF2-40B4-BE49-F238E27FC236}">
                <a16:creationId xmlns:a16="http://schemas.microsoft.com/office/drawing/2014/main" id="{FD22A36D-F7D9-1CC2-9CE7-DFAAE4BB66BA}"/>
              </a:ext>
            </a:extLst>
          </p:cNvPr>
          <p:cNvPicPr>
            <a:picLocks noChangeAspect="1"/>
          </p:cNvPicPr>
          <p:nvPr/>
        </p:nvPicPr>
        <p:blipFill>
          <a:blip r:embed="rId2"/>
          <a:stretch>
            <a:fillRect/>
          </a:stretch>
        </p:blipFill>
        <p:spPr>
          <a:xfrm>
            <a:off x="136384" y="495484"/>
            <a:ext cx="4746342" cy="2640190"/>
          </a:xfrm>
          <a:prstGeom prst="rect">
            <a:avLst/>
          </a:prstGeom>
        </p:spPr>
      </p:pic>
      <p:sp>
        <p:nvSpPr>
          <p:cNvPr id="18" name="TextBox 17">
            <a:extLst>
              <a:ext uri="{FF2B5EF4-FFF2-40B4-BE49-F238E27FC236}">
                <a16:creationId xmlns:a16="http://schemas.microsoft.com/office/drawing/2014/main" id="{454007A0-4DB6-7B60-F845-7222B4BBC3A5}"/>
              </a:ext>
            </a:extLst>
          </p:cNvPr>
          <p:cNvSpPr txBox="1"/>
          <p:nvPr/>
        </p:nvSpPr>
        <p:spPr>
          <a:xfrm>
            <a:off x="5796583" y="2295609"/>
            <a:ext cx="5025388" cy="767774"/>
          </a:xfrm>
          <a:prstGeom prst="rect">
            <a:avLst/>
          </a:prstGeom>
          <a:noFill/>
        </p:spPr>
        <p:txBody>
          <a:bodyPr wrap="square">
            <a:spAutoFit/>
          </a:bodyPr>
          <a:lstStyle/>
          <a:p>
            <a:pPr algn="just">
              <a:lnSpc>
                <a:spcPts val="1773"/>
              </a:lnSpc>
            </a:pPr>
            <a:r>
              <a:rPr lang="vi-VN" sz="1400" i="1">
                <a:solidFill>
                  <a:srgbClr val="000000"/>
                </a:solidFill>
                <a:latin typeface="Lato Italics"/>
                <a:sym typeface="Lato Italics"/>
              </a:rPr>
              <a:t>Phần bàn luận ghi nhận sinh viên có thể khó cân bằng giữa học tập, nghỉ ngơi và hoạt động cá nhân khi phải chuẩn bị kỳ thi và tham gia nhiều lớp thêm (tr. 284–285)</a:t>
            </a:r>
            <a:endParaRPr lang="en-US" sz="1400" i="1">
              <a:solidFill>
                <a:srgbClr val="000000"/>
              </a:solidFill>
              <a:latin typeface="Lato Italics"/>
              <a:sym typeface="Lato Italics"/>
            </a:endParaRPr>
          </a:p>
        </p:txBody>
      </p:sp>
      <p:pic>
        <p:nvPicPr>
          <p:cNvPr id="19" name="Picture 18">
            <a:extLst>
              <a:ext uri="{FF2B5EF4-FFF2-40B4-BE49-F238E27FC236}">
                <a16:creationId xmlns:a16="http://schemas.microsoft.com/office/drawing/2014/main" id="{28A1FCD2-CA7C-1EA0-1BDD-5E54F5B848B8}"/>
              </a:ext>
            </a:extLst>
          </p:cNvPr>
          <p:cNvPicPr>
            <a:picLocks noChangeAspect="1"/>
          </p:cNvPicPr>
          <p:nvPr/>
        </p:nvPicPr>
        <p:blipFill>
          <a:blip r:embed="rId3"/>
          <a:stretch>
            <a:fillRect/>
          </a:stretch>
        </p:blipFill>
        <p:spPr>
          <a:xfrm>
            <a:off x="342899" y="3368724"/>
            <a:ext cx="4324124" cy="3391315"/>
          </a:xfrm>
          <a:prstGeom prst="rect">
            <a:avLst/>
          </a:prstGeom>
        </p:spPr>
      </p:pic>
      <p:sp>
        <p:nvSpPr>
          <p:cNvPr id="21" name="TextBox 20">
            <a:extLst>
              <a:ext uri="{FF2B5EF4-FFF2-40B4-BE49-F238E27FC236}">
                <a16:creationId xmlns:a16="http://schemas.microsoft.com/office/drawing/2014/main" id="{85B505A1-2F37-26E9-97CE-FD8E6C506E9C}"/>
              </a:ext>
            </a:extLst>
          </p:cNvPr>
          <p:cNvSpPr txBox="1"/>
          <p:nvPr/>
        </p:nvSpPr>
        <p:spPr>
          <a:xfrm>
            <a:off x="5536450" y="3338082"/>
            <a:ext cx="6136848" cy="2504404"/>
          </a:xfrm>
          <a:prstGeom prst="rect">
            <a:avLst/>
          </a:prstGeom>
          <a:noFill/>
        </p:spPr>
        <p:txBody>
          <a:bodyPr wrap="square">
            <a:spAutoFit/>
          </a:bodyPr>
          <a:lstStyle/>
          <a:p>
            <a:pPr algn="just">
              <a:lnSpc>
                <a:spcPts val="1867"/>
              </a:lnSpc>
            </a:pPr>
            <a:r>
              <a:rPr lang="vi-VN" sz="1400" b="1">
                <a:solidFill>
                  <a:srgbClr val="000000"/>
                </a:solidFill>
                <a:latin typeface="Lato Bold"/>
                <a:ea typeface="Lato Bold"/>
                <a:cs typeface="Lato Bold"/>
              </a:rPr>
              <a:t>“Hơn nữa, trong bối cảnh giáo dục ở Việt Nam, căng thẳng liên quan đến việc chuẩn bị cho các kỳ thi chuyển cấp là đặc biệt gay gắt. Xem xét rằng kỳ thi này quan trọng trong việc định hình cuộc sống học tập tương lai của họ, học sinh rất lo lắng về nó và cảm thấy áp lực. Tình huống này có thể dẫn đến lo âu, sợ hãi về sự thiếu hụt khả năng, và thiếu tự tin, từ đó làm gia tăng những lo lắng và áp lực của học sinh. Thêm vào đó, việc chuẩn bị cho các kỳ thi quan trọng khiến phụ huynh cho con em họ tham gia các lớp học bổ sung, lấy đi thời gian nghỉ ngơi của chúng. Những phát hiện của chúng tôi cho thấy việc tham gia các lớp học thêm có liên quan đến mức độ căng thẳng học tập của học sinh gia tăng... [2]”</a:t>
            </a:r>
            <a:endParaRPr lang="en-US" sz="1400" b="1">
              <a:solidFill>
                <a:srgbClr val="000000"/>
              </a:solidFill>
              <a:latin typeface="Lato Bold"/>
              <a:ea typeface="Lato Bold"/>
              <a:cs typeface="Lato Bold"/>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0DFD8-6352-68B8-DB96-D2F3A6692C8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AA21583-3DA8-0CA2-4052-0F73E4505F8B}"/>
              </a:ext>
            </a:extLst>
          </p:cNvPr>
          <p:cNvGrpSpPr/>
          <p:nvPr/>
        </p:nvGrpSpPr>
        <p:grpSpPr>
          <a:xfrm>
            <a:off x="8128000" y="-101758"/>
            <a:ext cx="4180294" cy="7076051"/>
            <a:chOff x="0" y="0"/>
            <a:chExt cx="550491" cy="931826"/>
          </a:xfrm>
        </p:grpSpPr>
        <p:sp>
          <p:nvSpPr>
            <p:cNvPr id="3" name="Freeform 3">
              <a:extLst>
                <a:ext uri="{FF2B5EF4-FFF2-40B4-BE49-F238E27FC236}">
                  <a16:creationId xmlns:a16="http://schemas.microsoft.com/office/drawing/2014/main" id="{C0BC7FC8-6979-1E42-0A21-F63A3E8D747F}"/>
                </a:ext>
              </a:extLst>
            </p:cNvPr>
            <p:cNvSpPr/>
            <p:nvPr/>
          </p:nvSpPr>
          <p:spPr>
            <a:xfrm flipH="1">
              <a:off x="0" y="0"/>
              <a:ext cx="550491" cy="931826"/>
            </a:xfrm>
            <a:custGeom>
              <a:avLst/>
              <a:gdLst/>
              <a:ahLst/>
              <a:cxnLst/>
              <a:rect l="l" t="t" r="r" b="b"/>
              <a:pathLst>
                <a:path w="550491" h="931826">
                  <a:moveTo>
                    <a:pt x="550491" y="0"/>
                  </a:moveTo>
                  <a:lnTo>
                    <a:pt x="0" y="0"/>
                  </a:lnTo>
                  <a:lnTo>
                    <a:pt x="0" y="931826"/>
                  </a:lnTo>
                  <a:lnTo>
                    <a:pt x="550491" y="931826"/>
                  </a:lnTo>
                  <a:close/>
                </a:path>
              </a:pathLst>
            </a:custGeom>
            <a:blipFill>
              <a:blip r:embed="rId2"/>
              <a:stretch>
                <a:fillRect l="-93608" r="-60299"/>
              </a:stretch>
            </a:blipFill>
          </p:spPr>
          <p:txBody>
            <a:bodyPr/>
            <a:lstStyle/>
            <a:p>
              <a:endParaRPr lang="en-US" sz="1200"/>
            </a:p>
          </p:txBody>
        </p:sp>
      </p:grpSp>
      <p:grpSp>
        <p:nvGrpSpPr>
          <p:cNvPr id="4" name="Group 4">
            <a:extLst>
              <a:ext uri="{FF2B5EF4-FFF2-40B4-BE49-F238E27FC236}">
                <a16:creationId xmlns:a16="http://schemas.microsoft.com/office/drawing/2014/main" id="{C22734C1-2B43-8303-FC4F-DEE66D0363CA}"/>
              </a:ext>
            </a:extLst>
          </p:cNvPr>
          <p:cNvGrpSpPr/>
          <p:nvPr/>
        </p:nvGrpSpPr>
        <p:grpSpPr>
          <a:xfrm>
            <a:off x="-101757" y="-101758"/>
            <a:ext cx="1614555" cy="7076051"/>
            <a:chOff x="0" y="0"/>
            <a:chExt cx="637849" cy="2795477"/>
          </a:xfrm>
        </p:grpSpPr>
        <p:sp>
          <p:nvSpPr>
            <p:cNvPr id="5" name="Freeform 5">
              <a:extLst>
                <a:ext uri="{FF2B5EF4-FFF2-40B4-BE49-F238E27FC236}">
                  <a16:creationId xmlns:a16="http://schemas.microsoft.com/office/drawing/2014/main" id="{2A407706-6C1F-DE0F-20D9-62AFFFC5AB26}"/>
                </a:ext>
              </a:extLst>
            </p:cNvPr>
            <p:cNvSpPr/>
            <p:nvPr/>
          </p:nvSpPr>
          <p:spPr>
            <a:xfrm>
              <a:off x="0" y="0"/>
              <a:ext cx="637849" cy="2795477"/>
            </a:xfrm>
            <a:custGeom>
              <a:avLst/>
              <a:gdLst/>
              <a:ahLst/>
              <a:cxnLst/>
              <a:rect l="l" t="t" r="r" b="b"/>
              <a:pathLst>
                <a:path w="637849" h="2795477">
                  <a:moveTo>
                    <a:pt x="0" y="0"/>
                  </a:moveTo>
                  <a:lnTo>
                    <a:pt x="637849" y="0"/>
                  </a:lnTo>
                  <a:lnTo>
                    <a:pt x="637849" y="2795477"/>
                  </a:lnTo>
                  <a:lnTo>
                    <a:pt x="0" y="2795477"/>
                  </a:lnTo>
                  <a:close/>
                </a:path>
              </a:pathLst>
            </a:custGeom>
            <a:solidFill>
              <a:srgbClr val="EBE2D6"/>
            </a:solidFill>
          </p:spPr>
          <p:txBody>
            <a:bodyPr/>
            <a:lstStyle/>
            <a:p>
              <a:endParaRPr lang="en-US" sz="1200"/>
            </a:p>
          </p:txBody>
        </p:sp>
        <p:sp>
          <p:nvSpPr>
            <p:cNvPr id="6" name="TextBox 6">
              <a:extLst>
                <a:ext uri="{FF2B5EF4-FFF2-40B4-BE49-F238E27FC236}">
                  <a16:creationId xmlns:a16="http://schemas.microsoft.com/office/drawing/2014/main" id="{A8F64173-E2A2-D6DF-9A04-C6D37BCA68C7}"/>
                </a:ext>
              </a:extLst>
            </p:cNvPr>
            <p:cNvSpPr txBox="1"/>
            <p:nvPr/>
          </p:nvSpPr>
          <p:spPr>
            <a:xfrm>
              <a:off x="0" y="-47625"/>
              <a:ext cx="637849" cy="2843102"/>
            </a:xfrm>
            <a:prstGeom prst="rect">
              <a:avLst/>
            </a:prstGeom>
          </p:spPr>
          <p:txBody>
            <a:bodyPr lIns="33867" tIns="33867" rIns="33867" bIns="33867" rtlCol="0" anchor="ctr"/>
            <a:lstStyle/>
            <a:p>
              <a:pPr algn="ctr">
                <a:lnSpc>
                  <a:spcPts val="2240"/>
                </a:lnSpc>
              </a:pPr>
              <a:endParaRPr sz="1200"/>
            </a:p>
          </p:txBody>
        </p:sp>
      </p:grpSp>
      <p:grpSp>
        <p:nvGrpSpPr>
          <p:cNvPr id="7" name="Group 7">
            <a:extLst>
              <a:ext uri="{FF2B5EF4-FFF2-40B4-BE49-F238E27FC236}">
                <a16:creationId xmlns:a16="http://schemas.microsoft.com/office/drawing/2014/main" id="{9CA75E5F-B902-78A2-31B7-27D6E3A284A1}"/>
              </a:ext>
            </a:extLst>
          </p:cNvPr>
          <p:cNvGrpSpPr/>
          <p:nvPr/>
        </p:nvGrpSpPr>
        <p:grpSpPr>
          <a:xfrm>
            <a:off x="1019716" y="1555020"/>
            <a:ext cx="807661" cy="3747960"/>
            <a:chOff x="0" y="0"/>
            <a:chExt cx="319076" cy="1480676"/>
          </a:xfrm>
        </p:grpSpPr>
        <p:sp>
          <p:nvSpPr>
            <p:cNvPr id="8" name="Freeform 8">
              <a:extLst>
                <a:ext uri="{FF2B5EF4-FFF2-40B4-BE49-F238E27FC236}">
                  <a16:creationId xmlns:a16="http://schemas.microsoft.com/office/drawing/2014/main" id="{893BDB0D-2234-25DA-EAE2-375237B117E3}"/>
                </a:ext>
              </a:extLst>
            </p:cNvPr>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sz="1200"/>
            </a:p>
          </p:txBody>
        </p:sp>
        <p:sp>
          <p:nvSpPr>
            <p:cNvPr id="9" name="TextBox 9">
              <a:extLst>
                <a:ext uri="{FF2B5EF4-FFF2-40B4-BE49-F238E27FC236}">
                  <a16:creationId xmlns:a16="http://schemas.microsoft.com/office/drawing/2014/main" id="{97794985-65BF-1100-F553-32AF69D3D0D0}"/>
                </a:ext>
              </a:extLst>
            </p:cNvPr>
            <p:cNvSpPr txBox="1"/>
            <p:nvPr/>
          </p:nvSpPr>
          <p:spPr>
            <a:xfrm>
              <a:off x="0" y="-47625"/>
              <a:ext cx="319076" cy="1528301"/>
            </a:xfrm>
            <a:prstGeom prst="rect">
              <a:avLst/>
            </a:prstGeom>
          </p:spPr>
          <p:txBody>
            <a:bodyPr lIns="33867" tIns="33867" rIns="33867" bIns="33867" rtlCol="0" anchor="ctr"/>
            <a:lstStyle/>
            <a:p>
              <a:pPr algn="ctr">
                <a:lnSpc>
                  <a:spcPts val="2240"/>
                </a:lnSpc>
              </a:pPr>
              <a:endParaRPr sz="1200"/>
            </a:p>
          </p:txBody>
        </p:sp>
      </p:grpSp>
      <p:grpSp>
        <p:nvGrpSpPr>
          <p:cNvPr id="10" name="Group 10">
            <a:extLst>
              <a:ext uri="{FF2B5EF4-FFF2-40B4-BE49-F238E27FC236}">
                <a16:creationId xmlns:a16="http://schemas.microsoft.com/office/drawing/2014/main" id="{56FE79C7-C856-6D58-4B2C-70DE87B66391}"/>
              </a:ext>
            </a:extLst>
          </p:cNvPr>
          <p:cNvGrpSpPr/>
          <p:nvPr/>
        </p:nvGrpSpPr>
        <p:grpSpPr>
          <a:xfrm>
            <a:off x="7748827" y="1555020"/>
            <a:ext cx="807661" cy="3747960"/>
            <a:chOff x="0" y="0"/>
            <a:chExt cx="319076" cy="1480676"/>
          </a:xfrm>
        </p:grpSpPr>
        <p:sp>
          <p:nvSpPr>
            <p:cNvPr id="11" name="Freeform 11">
              <a:extLst>
                <a:ext uri="{FF2B5EF4-FFF2-40B4-BE49-F238E27FC236}">
                  <a16:creationId xmlns:a16="http://schemas.microsoft.com/office/drawing/2014/main" id="{EECA5499-B016-D822-627C-D1BB10C524C0}"/>
                </a:ext>
              </a:extLst>
            </p:cNvPr>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sz="1200"/>
            </a:p>
          </p:txBody>
        </p:sp>
        <p:sp>
          <p:nvSpPr>
            <p:cNvPr id="12" name="TextBox 12">
              <a:extLst>
                <a:ext uri="{FF2B5EF4-FFF2-40B4-BE49-F238E27FC236}">
                  <a16:creationId xmlns:a16="http://schemas.microsoft.com/office/drawing/2014/main" id="{80581B57-010F-7EB7-CCAF-314EFD0FC14A}"/>
                </a:ext>
              </a:extLst>
            </p:cNvPr>
            <p:cNvSpPr txBox="1"/>
            <p:nvPr/>
          </p:nvSpPr>
          <p:spPr>
            <a:xfrm>
              <a:off x="0" y="-47625"/>
              <a:ext cx="319076" cy="1528301"/>
            </a:xfrm>
            <a:prstGeom prst="rect">
              <a:avLst/>
            </a:prstGeom>
          </p:spPr>
          <p:txBody>
            <a:bodyPr lIns="33867" tIns="33867" rIns="33867" bIns="33867" rtlCol="0" anchor="ctr"/>
            <a:lstStyle/>
            <a:p>
              <a:pPr algn="ctr">
                <a:lnSpc>
                  <a:spcPts val="2240"/>
                </a:lnSpc>
              </a:pPr>
              <a:endParaRPr sz="1200"/>
            </a:p>
          </p:txBody>
        </p:sp>
      </p:grpSp>
      <p:grpSp>
        <p:nvGrpSpPr>
          <p:cNvPr id="13" name="Group 13">
            <a:extLst>
              <a:ext uri="{FF2B5EF4-FFF2-40B4-BE49-F238E27FC236}">
                <a16:creationId xmlns:a16="http://schemas.microsoft.com/office/drawing/2014/main" id="{806EEF47-EDD3-9FBC-A4BC-D6A9810FCFD9}"/>
              </a:ext>
            </a:extLst>
          </p:cNvPr>
          <p:cNvGrpSpPr/>
          <p:nvPr/>
        </p:nvGrpSpPr>
        <p:grpSpPr>
          <a:xfrm>
            <a:off x="11566456" y="6230044"/>
            <a:ext cx="282645" cy="285057"/>
            <a:chOff x="0" y="0"/>
            <a:chExt cx="205716" cy="207472"/>
          </a:xfrm>
        </p:grpSpPr>
        <p:sp>
          <p:nvSpPr>
            <p:cNvPr id="14" name="Freeform 14">
              <a:extLst>
                <a:ext uri="{FF2B5EF4-FFF2-40B4-BE49-F238E27FC236}">
                  <a16:creationId xmlns:a16="http://schemas.microsoft.com/office/drawing/2014/main" id="{870FE680-419D-12A8-1D7E-48906BADA011}"/>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5" name="TextBox 15">
              <a:extLst>
                <a:ext uri="{FF2B5EF4-FFF2-40B4-BE49-F238E27FC236}">
                  <a16:creationId xmlns:a16="http://schemas.microsoft.com/office/drawing/2014/main" id="{5486DA62-67B1-1D40-CA98-82A80752000F}"/>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16</a:t>
              </a:r>
            </a:p>
          </p:txBody>
        </p:sp>
      </p:grpSp>
      <p:sp>
        <p:nvSpPr>
          <p:cNvPr id="20" name="AutoShape 20">
            <a:extLst>
              <a:ext uri="{FF2B5EF4-FFF2-40B4-BE49-F238E27FC236}">
                <a16:creationId xmlns:a16="http://schemas.microsoft.com/office/drawing/2014/main" id="{582F35D7-7612-3009-7BBE-1CE9C32AB07E}"/>
              </a:ext>
            </a:extLst>
          </p:cNvPr>
          <p:cNvSpPr/>
          <p:nvPr/>
        </p:nvSpPr>
        <p:spPr>
          <a:xfrm>
            <a:off x="2013527" y="3092917"/>
            <a:ext cx="0" cy="670983"/>
          </a:xfrm>
          <a:prstGeom prst="line">
            <a:avLst/>
          </a:prstGeom>
          <a:ln w="66675" cap="flat">
            <a:solidFill>
              <a:srgbClr val="000000"/>
            </a:solidFill>
            <a:prstDash val="solid"/>
            <a:headEnd type="none" w="sm" len="sm"/>
            <a:tailEnd type="none" w="sm" len="sm"/>
          </a:ln>
        </p:spPr>
        <p:txBody>
          <a:bodyPr/>
          <a:lstStyle/>
          <a:p>
            <a:endParaRPr lang="en-US" sz="1200"/>
          </a:p>
        </p:txBody>
      </p:sp>
      <p:sp>
        <p:nvSpPr>
          <p:cNvPr id="21" name="TextBox 21">
            <a:extLst>
              <a:ext uri="{FF2B5EF4-FFF2-40B4-BE49-F238E27FC236}">
                <a16:creationId xmlns:a16="http://schemas.microsoft.com/office/drawing/2014/main" id="{880C181D-7156-9F84-78D7-D77160346D05}"/>
              </a:ext>
            </a:extLst>
          </p:cNvPr>
          <p:cNvSpPr txBox="1"/>
          <p:nvPr/>
        </p:nvSpPr>
        <p:spPr>
          <a:xfrm>
            <a:off x="2314160" y="2880403"/>
            <a:ext cx="5838497" cy="1218282"/>
          </a:xfrm>
          <a:prstGeom prst="rect">
            <a:avLst/>
          </a:prstGeom>
        </p:spPr>
        <p:txBody>
          <a:bodyPr wrap="square" lIns="0" tIns="0" rIns="0" bIns="0" rtlCol="0" anchor="t">
            <a:spAutoFit/>
          </a:bodyPr>
          <a:lstStyle/>
          <a:p>
            <a:pPr>
              <a:lnSpc>
                <a:spcPts val="1867"/>
              </a:lnSpc>
            </a:pPr>
            <a:r>
              <a:rPr lang="vi-VN" sz="1867">
                <a:latin typeface="Times New Roman" panose="02020603050405020304" pitchFamily="18" charset="0"/>
                <a:ea typeface="Lato"/>
                <a:cs typeface="Times New Roman" panose="02020603050405020304" pitchFamily="18" charset="0"/>
                <a:sym typeface="Lato"/>
              </a:rPr>
              <a:t>Thói quen sinh hoạt không điều độ của sinh viên bắt đầu từ việc quản lý thời gian không được tốt, tác động ít nhiều từ môi trường xung quanh. Bên cạnh đó việc áp lực, căng thẳng trong học tập, sự kỳ vọng từ phụ huynh cũng ảnh hưởng đáng kể.</a:t>
            </a:r>
            <a:endParaRPr lang="en-US" sz="1867" dirty="0">
              <a:latin typeface="Times New Roman" panose="02020603050405020304" pitchFamily="18" charset="0"/>
              <a:ea typeface="Lato"/>
              <a:cs typeface="Times New Roman" panose="02020603050405020304" pitchFamily="18" charset="0"/>
              <a:sym typeface="Lato"/>
            </a:endParaRPr>
          </a:p>
        </p:txBody>
      </p:sp>
      <p:sp>
        <p:nvSpPr>
          <p:cNvPr id="17" name="TextBox 16">
            <a:extLst>
              <a:ext uri="{FF2B5EF4-FFF2-40B4-BE49-F238E27FC236}">
                <a16:creationId xmlns:a16="http://schemas.microsoft.com/office/drawing/2014/main" id="{E70696F1-B6BB-F60A-0D5A-DD86618F1680}"/>
              </a:ext>
            </a:extLst>
          </p:cNvPr>
          <p:cNvSpPr txBox="1"/>
          <p:nvPr/>
        </p:nvSpPr>
        <p:spPr>
          <a:xfrm rot="16200000">
            <a:off x="248320" y="2861112"/>
            <a:ext cx="2004709" cy="400110"/>
          </a:xfrm>
          <a:prstGeom prst="rect">
            <a:avLst/>
          </a:prstGeom>
          <a:noFill/>
        </p:spPr>
        <p:txBody>
          <a:bodyPr wrap="square" rtlCol="0">
            <a:spAutoFit/>
          </a:bodyPr>
          <a:lstStyle/>
          <a:p>
            <a:r>
              <a:rPr lang="vi-VN" sz="2000" b="1">
                <a:latin typeface="+mj-lt"/>
              </a:rPr>
              <a:t>KẾT LUẬN</a:t>
            </a:r>
            <a:endParaRPr lang="en-US" sz="2000" b="1">
              <a:latin typeface="+mj-lt"/>
            </a:endParaRPr>
          </a:p>
        </p:txBody>
      </p:sp>
    </p:spTree>
    <p:extLst>
      <p:ext uri="{BB962C8B-B14F-4D97-AF65-F5344CB8AC3E}">
        <p14:creationId xmlns:p14="http://schemas.microsoft.com/office/powerpoint/2010/main" val="3163024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28000" y="-101758"/>
            <a:ext cx="4180294" cy="7076051"/>
            <a:chOff x="0" y="0"/>
            <a:chExt cx="550491" cy="931826"/>
          </a:xfrm>
        </p:grpSpPr>
        <p:sp>
          <p:nvSpPr>
            <p:cNvPr id="3" name="Freeform 3"/>
            <p:cNvSpPr/>
            <p:nvPr/>
          </p:nvSpPr>
          <p:spPr>
            <a:xfrm flipH="1">
              <a:off x="0" y="0"/>
              <a:ext cx="550491" cy="931826"/>
            </a:xfrm>
            <a:custGeom>
              <a:avLst/>
              <a:gdLst/>
              <a:ahLst/>
              <a:cxnLst/>
              <a:rect l="l" t="t" r="r" b="b"/>
              <a:pathLst>
                <a:path w="550491" h="931826">
                  <a:moveTo>
                    <a:pt x="550491" y="0"/>
                  </a:moveTo>
                  <a:lnTo>
                    <a:pt x="0" y="0"/>
                  </a:lnTo>
                  <a:lnTo>
                    <a:pt x="0" y="931826"/>
                  </a:lnTo>
                  <a:lnTo>
                    <a:pt x="550491" y="931826"/>
                  </a:lnTo>
                  <a:close/>
                </a:path>
              </a:pathLst>
            </a:custGeom>
            <a:blipFill>
              <a:blip r:embed="rId2"/>
              <a:stretch>
                <a:fillRect l="-93608" r="-60299"/>
              </a:stretch>
            </a:blipFill>
          </p:spPr>
          <p:txBody>
            <a:bodyPr/>
            <a:lstStyle/>
            <a:p>
              <a:endParaRPr lang="en-US" sz="1200"/>
            </a:p>
          </p:txBody>
        </p:sp>
      </p:grpSp>
      <p:grpSp>
        <p:nvGrpSpPr>
          <p:cNvPr id="4" name="Group 4"/>
          <p:cNvGrpSpPr/>
          <p:nvPr/>
        </p:nvGrpSpPr>
        <p:grpSpPr>
          <a:xfrm>
            <a:off x="-101757" y="-101758"/>
            <a:ext cx="1614555" cy="7076051"/>
            <a:chOff x="0" y="0"/>
            <a:chExt cx="637849" cy="2795477"/>
          </a:xfrm>
        </p:grpSpPr>
        <p:sp>
          <p:nvSpPr>
            <p:cNvPr id="5" name="Freeform 5"/>
            <p:cNvSpPr/>
            <p:nvPr/>
          </p:nvSpPr>
          <p:spPr>
            <a:xfrm>
              <a:off x="0" y="0"/>
              <a:ext cx="637849" cy="2795477"/>
            </a:xfrm>
            <a:custGeom>
              <a:avLst/>
              <a:gdLst/>
              <a:ahLst/>
              <a:cxnLst/>
              <a:rect l="l" t="t" r="r" b="b"/>
              <a:pathLst>
                <a:path w="637849" h="2795477">
                  <a:moveTo>
                    <a:pt x="0" y="0"/>
                  </a:moveTo>
                  <a:lnTo>
                    <a:pt x="637849" y="0"/>
                  </a:lnTo>
                  <a:lnTo>
                    <a:pt x="637849" y="2795477"/>
                  </a:lnTo>
                  <a:lnTo>
                    <a:pt x="0" y="2795477"/>
                  </a:lnTo>
                  <a:close/>
                </a:path>
              </a:pathLst>
            </a:custGeom>
            <a:solidFill>
              <a:srgbClr val="EBE2D6"/>
            </a:solidFill>
          </p:spPr>
          <p:txBody>
            <a:bodyPr/>
            <a:lstStyle/>
            <a:p>
              <a:endParaRPr lang="en-US" sz="1200"/>
            </a:p>
          </p:txBody>
        </p:sp>
        <p:sp>
          <p:nvSpPr>
            <p:cNvPr id="6" name="TextBox 6"/>
            <p:cNvSpPr txBox="1"/>
            <p:nvPr/>
          </p:nvSpPr>
          <p:spPr>
            <a:xfrm>
              <a:off x="0" y="-47625"/>
              <a:ext cx="637849" cy="2843102"/>
            </a:xfrm>
            <a:prstGeom prst="rect">
              <a:avLst/>
            </a:prstGeom>
          </p:spPr>
          <p:txBody>
            <a:bodyPr lIns="33867" tIns="33867" rIns="33867" bIns="33867" rtlCol="0" anchor="ctr"/>
            <a:lstStyle/>
            <a:p>
              <a:pPr algn="ctr">
                <a:lnSpc>
                  <a:spcPts val="2240"/>
                </a:lnSpc>
              </a:pPr>
              <a:endParaRPr sz="1200"/>
            </a:p>
          </p:txBody>
        </p:sp>
      </p:grpSp>
      <p:grpSp>
        <p:nvGrpSpPr>
          <p:cNvPr id="7" name="Group 7"/>
          <p:cNvGrpSpPr/>
          <p:nvPr/>
        </p:nvGrpSpPr>
        <p:grpSpPr>
          <a:xfrm>
            <a:off x="1019716" y="1555020"/>
            <a:ext cx="807661" cy="3747960"/>
            <a:chOff x="0" y="0"/>
            <a:chExt cx="319076" cy="1480676"/>
          </a:xfrm>
        </p:grpSpPr>
        <p:sp>
          <p:nvSpPr>
            <p:cNvPr id="8" name="Freeform 8"/>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sz="1200"/>
            </a:p>
          </p:txBody>
        </p:sp>
        <p:sp>
          <p:nvSpPr>
            <p:cNvPr id="9" name="TextBox 9"/>
            <p:cNvSpPr txBox="1"/>
            <p:nvPr/>
          </p:nvSpPr>
          <p:spPr>
            <a:xfrm>
              <a:off x="0" y="-47625"/>
              <a:ext cx="319076" cy="1528301"/>
            </a:xfrm>
            <a:prstGeom prst="rect">
              <a:avLst/>
            </a:prstGeom>
          </p:spPr>
          <p:txBody>
            <a:bodyPr lIns="33867" tIns="33867" rIns="33867" bIns="33867" rtlCol="0" anchor="ctr"/>
            <a:lstStyle/>
            <a:p>
              <a:pPr algn="ctr">
                <a:lnSpc>
                  <a:spcPts val="2240"/>
                </a:lnSpc>
              </a:pPr>
              <a:endParaRPr sz="1200"/>
            </a:p>
          </p:txBody>
        </p:sp>
      </p:grpSp>
      <p:grpSp>
        <p:nvGrpSpPr>
          <p:cNvPr id="10" name="Group 10"/>
          <p:cNvGrpSpPr/>
          <p:nvPr/>
        </p:nvGrpSpPr>
        <p:grpSpPr>
          <a:xfrm>
            <a:off x="7748827" y="1555020"/>
            <a:ext cx="807661" cy="3747960"/>
            <a:chOff x="0" y="0"/>
            <a:chExt cx="319076" cy="1480676"/>
          </a:xfrm>
        </p:grpSpPr>
        <p:sp>
          <p:nvSpPr>
            <p:cNvPr id="11" name="Freeform 11"/>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sz="1200"/>
            </a:p>
          </p:txBody>
        </p:sp>
        <p:sp>
          <p:nvSpPr>
            <p:cNvPr id="12" name="TextBox 12"/>
            <p:cNvSpPr txBox="1"/>
            <p:nvPr/>
          </p:nvSpPr>
          <p:spPr>
            <a:xfrm>
              <a:off x="0" y="-47625"/>
              <a:ext cx="319076" cy="1528301"/>
            </a:xfrm>
            <a:prstGeom prst="rect">
              <a:avLst/>
            </a:prstGeom>
          </p:spPr>
          <p:txBody>
            <a:bodyPr lIns="33867" tIns="33867" rIns="33867" bIns="33867" rtlCol="0" anchor="ctr"/>
            <a:lstStyle/>
            <a:p>
              <a:pPr algn="ctr">
                <a:lnSpc>
                  <a:spcPts val="2240"/>
                </a:lnSpc>
              </a:pPr>
              <a:endParaRPr sz="1200"/>
            </a:p>
          </p:txBody>
        </p:sp>
      </p:grpSp>
      <p:grpSp>
        <p:nvGrpSpPr>
          <p:cNvPr id="13" name="Group 13"/>
          <p:cNvGrpSpPr/>
          <p:nvPr/>
        </p:nvGrpSpPr>
        <p:grpSpPr>
          <a:xfrm>
            <a:off x="11566456" y="6230044"/>
            <a:ext cx="282645" cy="285057"/>
            <a:chOff x="0" y="0"/>
            <a:chExt cx="205716" cy="207472"/>
          </a:xfrm>
        </p:grpSpPr>
        <p:sp>
          <p:nvSpPr>
            <p:cNvPr id="14" name="Freeform 14"/>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5" name="TextBox 15"/>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16</a:t>
              </a:r>
            </a:p>
          </p:txBody>
        </p:sp>
      </p:grpSp>
      <p:sp>
        <p:nvSpPr>
          <p:cNvPr id="16" name="TextBox 16"/>
          <p:cNvSpPr txBox="1"/>
          <p:nvPr/>
        </p:nvSpPr>
        <p:spPr>
          <a:xfrm>
            <a:off x="1979777" y="730250"/>
            <a:ext cx="5454470" cy="1363900"/>
          </a:xfrm>
          <a:prstGeom prst="rect">
            <a:avLst/>
          </a:prstGeom>
        </p:spPr>
        <p:txBody>
          <a:bodyPr wrap="square" lIns="0" tIns="0" rIns="0" bIns="0" rtlCol="0" anchor="t">
            <a:spAutoFit/>
          </a:bodyPr>
          <a:lstStyle/>
          <a:p>
            <a:pPr>
              <a:lnSpc>
                <a:spcPts val="5846"/>
              </a:lnSpc>
            </a:pPr>
            <a:r>
              <a:rPr lang="en-US" sz="2133" b="1" spc="-131" dirty="0">
                <a:solidFill>
                  <a:srgbClr val="000000"/>
                </a:solidFill>
                <a:latin typeface="Roboto Bold"/>
                <a:ea typeface="Roboto Bold"/>
                <a:sym typeface="Lato"/>
              </a:rPr>
              <a:t>“</a:t>
            </a:r>
            <a:r>
              <a:rPr lang="en-US" sz="2133" b="1" spc="-131" dirty="0" err="1">
                <a:solidFill>
                  <a:srgbClr val="000000"/>
                </a:solidFill>
                <a:latin typeface="Roboto Bold"/>
                <a:ea typeface="Roboto Bold"/>
                <a:sym typeface="Lato"/>
              </a:rPr>
              <a:t>Phân</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tích</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ảnh</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hưởng</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thói</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quen</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sinh</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hoạt</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không</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điều</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độ</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đến</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kết</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quả</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học</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tập</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sinh</a:t>
            </a:r>
            <a:r>
              <a:rPr lang="en-US" sz="2133" b="1" spc="-131" dirty="0">
                <a:solidFill>
                  <a:srgbClr val="000000"/>
                </a:solidFill>
                <a:latin typeface="Roboto Bold"/>
                <a:ea typeface="Roboto Bold"/>
                <a:sym typeface="Lato"/>
              </a:rPr>
              <a:t> </a:t>
            </a:r>
            <a:r>
              <a:rPr lang="en-US" sz="2133" b="1" spc="-131" dirty="0" err="1">
                <a:solidFill>
                  <a:srgbClr val="000000"/>
                </a:solidFill>
                <a:latin typeface="Roboto Bold"/>
                <a:ea typeface="Roboto Bold"/>
                <a:sym typeface="Lato"/>
              </a:rPr>
              <a:t>viên</a:t>
            </a:r>
            <a:r>
              <a:rPr lang="en-US" sz="2133" b="1" spc="-131" dirty="0">
                <a:solidFill>
                  <a:srgbClr val="000000"/>
                </a:solidFill>
                <a:latin typeface="Roboto Bold"/>
                <a:ea typeface="Roboto Bold"/>
                <a:sym typeface="Lato"/>
              </a:rPr>
              <a:t>.”</a:t>
            </a:r>
          </a:p>
        </p:txBody>
      </p:sp>
      <p:sp>
        <p:nvSpPr>
          <p:cNvPr id="20" name="AutoShape 20"/>
          <p:cNvSpPr/>
          <p:nvPr/>
        </p:nvSpPr>
        <p:spPr>
          <a:xfrm>
            <a:off x="2013527" y="3092917"/>
            <a:ext cx="0" cy="670983"/>
          </a:xfrm>
          <a:prstGeom prst="line">
            <a:avLst/>
          </a:prstGeom>
          <a:ln w="66675" cap="flat">
            <a:solidFill>
              <a:srgbClr val="000000"/>
            </a:solidFill>
            <a:prstDash val="solid"/>
            <a:headEnd type="none" w="sm" len="sm"/>
            <a:tailEnd type="none" w="sm" len="sm"/>
          </a:ln>
        </p:spPr>
        <p:txBody>
          <a:bodyPr/>
          <a:lstStyle/>
          <a:p>
            <a:endParaRPr lang="en-US" sz="1200"/>
          </a:p>
        </p:txBody>
      </p:sp>
      <p:sp>
        <p:nvSpPr>
          <p:cNvPr id="21" name="TextBox 21"/>
          <p:cNvSpPr txBox="1"/>
          <p:nvPr/>
        </p:nvSpPr>
        <p:spPr>
          <a:xfrm>
            <a:off x="2289499" y="3061168"/>
            <a:ext cx="5838497" cy="730969"/>
          </a:xfrm>
          <a:prstGeom prst="rect">
            <a:avLst/>
          </a:prstGeom>
        </p:spPr>
        <p:txBody>
          <a:bodyPr wrap="square" lIns="0" tIns="0" rIns="0" bIns="0" rtlCol="0" anchor="t">
            <a:spAutoFit/>
          </a:bodyPr>
          <a:lstStyle/>
          <a:p>
            <a:pPr>
              <a:lnSpc>
                <a:spcPts val="1867"/>
              </a:lnSpc>
            </a:pPr>
            <a:r>
              <a:rPr lang="en-US" sz="1867" dirty="0">
                <a:latin typeface="Times New Roman" panose="02020603050405020304" pitchFamily="18" charset="0"/>
                <a:ea typeface="Lato"/>
                <a:cs typeface="Times New Roman" panose="02020603050405020304" pitchFamily="18" charset="0"/>
                <a:sym typeface="Lato"/>
              </a:rPr>
              <a:t>Luận </a:t>
            </a:r>
            <a:r>
              <a:rPr lang="en-US" sz="1867" dirty="0" err="1">
                <a:latin typeface="Times New Roman" panose="02020603050405020304" pitchFamily="18" charset="0"/>
                <a:ea typeface="Lato"/>
                <a:cs typeface="Times New Roman" panose="02020603050405020304" pitchFamily="18" charset="0"/>
                <a:sym typeface="Lato"/>
              </a:rPr>
              <a:t>điểm</a:t>
            </a:r>
            <a:r>
              <a:rPr lang="en-US" sz="1867" dirty="0">
                <a:latin typeface="Times New Roman" panose="02020603050405020304" pitchFamily="18" charset="0"/>
                <a:ea typeface="Lato"/>
                <a:cs typeface="Times New Roman" panose="02020603050405020304" pitchFamily="18" charset="0"/>
                <a:sym typeface="Lato"/>
              </a:rPr>
              <a:t>: “</a:t>
            </a:r>
            <a:r>
              <a:rPr lang="vi-VN" sz="1867" dirty="0">
                <a:latin typeface="Times New Roman" panose="02020603050405020304" pitchFamily="18" charset="0"/>
                <a:cs typeface="Times New Roman" panose="02020603050405020304" pitchFamily="18" charset="0"/>
                <a:sym typeface="Futura"/>
              </a:rPr>
              <a:t>Sinh hoạt không điều độ dẫn đến suy giảm chất lượng học tập, thể hiện qua điểm số thấp hơn, quá trình tiếp thu kiến thức chậm và hiệu suất thi giảm</a:t>
            </a:r>
            <a:r>
              <a:rPr lang="en-US" sz="1867" dirty="0">
                <a:latin typeface="Times New Roman" panose="02020603050405020304" pitchFamily="18" charset="0"/>
                <a:cs typeface="Times New Roman" panose="02020603050405020304" pitchFamily="18" charset="0"/>
                <a:sym typeface="Futura"/>
              </a:rPr>
              <a:t>.</a:t>
            </a:r>
            <a:r>
              <a:rPr lang="en-US" sz="1867" dirty="0">
                <a:latin typeface="Times New Roman" panose="02020603050405020304" pitchFamily="18" charset="0"/>
                <a:ea typeface="Lato"/>
                <a:cs typeface="Times New Roman" panose="02020603050405020304" pitchFamily="18" charset="0"/>
                <a:sym typeface="Lato"/>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683" y="-72684"/>
            <a:ext cx="1985764" cy="2756039"/>
            <a:chOff x="0" y="0"/>
            <a:chExt cx="896125" cy="1243731"/>
          </a:xfrm>
        </p:grpSpPr>
        <p:sp>
          <p:nvSpPr>
            <p:cNvPr id="3" name="Freeform 3"/>
            <p:cNvSpPr/>
            <p:nvPr/>
          </p:nvSpPr>
          <p:spPr>
            <a:xfrm>
              <a:off x="0" y="0"/>
              <a:ext cx="896125" cy="1243731"/>
            </a:xfrm>
            <a:custGeom>
              <a:avLst/>
              <a:gdLst/>
              <a:ahLst/>
              <a:cxnLst/>
              <a:rect l="l" t="t" r="r" b="b"/>
              <a:pathLst>
                <a:path w="896125" h="1243731">
                  <a:moveTo>
                    <a:pt x="0" y="0"/>
                  </a:moveTo>
                  <a:lnTo>
                    <a:pt x="896125" y="0"/>
                  </a:lnTo>
                  <a:lnTo>
                    <a:pt x="896125" y="1243731"/>
                  </a:lnTo>
                  <a:lnTo>
                    <a:pt x="0" y="1243731"/>
                  </a:lnTo>
                  <a:close/>
                </a:path>
              </a:pathLst>
            </a:custGeom>
            <a:solidFill>
              <a:srgbClr val="202020"/>
            </a:solidFill>
          </p:spPr>
          <p:txBody>
            <a:bodyPr/>
            <a:lstStyle/>
            <a:p>
              <a:endParaRPr lang="en-US" sz="1200"/>
            </a:p>
          </p:txBody>
        </p:sp>
        <p:sp>
          <p:nvSpPr>
            <p:cNvPr id="4" name="TextBox 4"/>
            <p:cNvSpPr txBox="1"/>
            <p:nvPr/>
          </p:nvSpPr>
          <p:spPr>
            <a:xfrm>
              <a:off x="0" y="-38100"/>
              <a:ext cx="896125" cy="1281831"/>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685800" y="720527"/>
            <a:ext cx="2067437" cy="3293174"/>
            <a:chOff x="0" y="0"/>
            <a:chExt cx="480450" cy="765298"/>
          </a:xfrm>
        </p:grpSpPr>
        <p:sp>
          <p:nvSpPr>
            <p:cNvPr id="6" name="Freeform 6"/>
            <p:cNvSpPr/>
            <p:nvPr/>
          </p:nvSpPr>
          <p:spPr>
            <a:xfrm>
              <a:off x="0" y="0"/>
              <a:ext cx="480450" cy="765298"/>
            </a:xfrm>
            <a:custGeom>
              <a:avLst/>
              <a:gdLst/>
              <a:ahLst/>
              <a:cxnLst/>
              <a:rect l="l" t="t" r="r" b="b"/>
              <a:pathLst>
                <a:path w="480450" h="765298">
                  <a:moveTo>
                    <a:pt x="0" y="0"/>
                  </a:moveTo>
                  <a:lnTo>
                    <a:pt x="480450" y="0"/>
                  </a:lnTo>
                  <a:lnTo>
                    <a:pt x="480450" y="765298"/>
                  </a:lnTo>
                  <a:lnTo>
                    <a:pt x="0" y="765298"/>
                  </a:lnTo>
                  <a:close/>
                </a:path>
              </a:pathLst>
            </a:custGeom>
            <a:blipFill>
              <a:blip r:embed="rId2"/>
              <a:stretch>
                <a:fillRect l="-51606" r="-87474"/>
              </a:stretch>
            </a:blipFill>
          </p:spPr>
          <p:txBody>
            <a:bodyPr/>
            <a:lstStyle/>
            <a:p>
              <a:endParaRPr lang="en-US" sz="1200"/>
            </a:p>
          </p:txBody>
        </p:sp>
      </p:grpSp>
      <p:grpSp>
        <p:nvGrpSpPr>
          <p:cNvPr id="7" name="Group 7"/>
          <p:cNvGrpSpPr/>
          <p:nvPr/>
        </p:nvGrpSpPr>
        <p:grpSpPr>
          <a:xfrm>
            <a:off x="685800" y="4145373"/>
            <a:ext cx="2067437" cy="2026827"/>
            <a:chOff x="0" y="0"/>
            <a:chExt cx="480450" cy="471013"/>
          </a:xfrm>
        </p:grpSpPr>
        <p:sp>
          <p:nvSpPr>
            <p:cNvPr id="8" name="Freeform 8"/>
            <p:cNvSpPr/>
            <p:nvPr/>
          </p:nvSpPr>
          <p:spPr>
            <a:xfrm>
              <a:off x="0" y="0"/>
              <a:ext cx="480450" cy="471013"/>
            </a:xfrm>
            <a:custGeom>
              <a:avLst/>
              <a:gdLst/>
              <a:ahLst/>
              <a:cxnLst/>
              <a:rect l="l" t="t" r="r" b="b"/>
              <a:pathLst>
                <a:path w="480450" h="471013">
                  <a:moveTo>
                    <a:pt x="0" y="0"/>
                  </a:moveTo>
                  <a:lnTo>
                    <a:pt x="480450" y="0"/>
                  </a:lnTo>
                  <a:lnTo>
                    <a:pt x="480450" y="471013"/>
                  </a:lnTo>
                  <a:lnTo>
                    <a:pt x="0" y="471013"/>
                  </a:lnTo>
                  <a:close/>
                </a:path>
              </a:pathLst>
            </a:custGeom>
            <a:blipFill>
              <a:blip r:embed="rId3"/>
              <a:stretch>
                <a:fillRect l="-23572" r="-23572"/>
              </a:stretch>
            </a:blipFill>
          </p:spPr>
          <p:txBody>
            <a:bodyPr/>
            <a:lstStyle/>
            <a:p>
              <a:endParaRPr lang="en-US" sz="1200"/>
            </a:p>
          </p:txBody>
        </p:sp>
      </p:grpSp>
      <p:grpSp>
        <p:nvGrpSpPr>
          <p:cNvPr id="9" name="Group 9"/>
          <p:cNvGrpSpPr/>
          <p:nvPr/>
        </p:nvGrpSpPr>
        <p:grpSpPr>
          <a:xfrm>
            <a:off x="3030282" y="3820920"/>
            <a:ext cx="2067437" cy="2351281"/>
            <a:chOff x="0" y="0"/>
            <a:chExt cx="480450" cy="546412"/>
          </a:xfrm>
        </p:grpSpPr>
        <p:sp>
          <p:nvSpPr>
            <p:cNvPr id="10" name="Freeform 10"/>
            <p:cNvSpPr/>
            <p:nvPr/>
          </p:nvSpPr>
          <p:spPr>
            <a:xfrm>
              <a:off x="0" y="0"/>
              <a:ext cx="480450" cy="546412"/>
            </a:xfrm>
            <a:custGeom>
              <a:avLst/>
              <a:gdLst/>
              <a:ahLst/>
              <a:cxnLst/>
              <a:rect l="l" t="t" r="r" b="b"/>
              <a:pathLst>
                <a:path w="480450" h="546412">
                  <a:moveTo>
                    <a:pt x="0" y="0"/>
                  </a:moveTo>
                  <a:lnTo>
                    <a:pt x="480450" y="0"/>
                  </a:lnTo>
                  <a:lnTo>
                    <a:pt x="480450" y="546412"/>
                  </a:lnTo>
                  <a:lnTo>
                    <a:pt x="0" y="546412"/>
                  </a:lnTo>
                  <a:close/>
                </a:path>
              </a:pathLst>
            </a:custGeom>
            <a:blipFill>
              <a:blip r:embed="rId4"/>
              <a:stretch>
                <a:fillRect l="-35190" r="-35190"/>
              </a:stretch>
            </a:blipFill>
          </p:spPr>
          <p:txBody>
            <a:bodyPr/>
            <a:lstStyle/>
            <a:p>
              <a:endParaRPr lang="en-US" sz="1200"/>
            </a:p>
          </p:txBody>
        </p:sp>
      </p:grpSp>
      <p:grpSp>
        <p:nvGrpSpPr>
          <p:cNvPr id="11" name="Group 11"/>
          <p:cNvGrpSpPr/>
          <p:nvPr/>
        </p:nvGrpSpPr>
        <p:grpSpPr>
          <a:xfrm>
            <a:off x="3030282" y="1316278"/>
            <a:ext cx="2067437" cy="2351281"/>
            <a:chOff x="0" y="0"/>
            <a:chExt cx="480450" cy="546412"/>
          </a:xfrm>
        </p:grpSpPr>
        <p:sp>
          <p:nvSpPr>
            <p:cNvPr id="12" name="Freeform 12"/>
            <p:cNvSpPr/>
            <p:nvPr/>
          </p:nvSpPr>
          <p:spPr>
            <a:xfrm>
              <a:off x="0" y="0"/>
              <a:ext cx="480450" cy="546412"/>
            </a:xfrm>
            <a:custGeom>
              <a:avLst/>
              <a:gdLst/>
              <a:ahLst/>
              <a:cxnLst/>
              <a:rect l="l" t="t" r="r" b="b"/>
              <a:pathLst>
                <a:path w="480450" h="546412">
                  <a:moveTo>
                    <a:pt x="0" y="0"/>
                  </a:moveTo>
                  <a:lnTo>
                    <a:pt x="480450" y="0"/>
                  </a:lnTo>
                  <a:lnTo>
                    <a:pt x="480450" y="546412"/>
                  </a:lnTo>
                  <a:lnTo>
                    <a:pt x="0" y="546412"/>
                  </a:lnTo>
                  <a:close/>
                </a:path>
              </a:pathLst>
            </a:custGeom>
            <a:blipFill>
              <a:blip r:embed="rId5"/>
              <a:stretch>
                <a:fillRect l="-7963" r="-62417"/>
              </a:stretch>
            </a:blipFill>
          </p:spPr>
          <p:txBody>
            <a:bodyPr/>
            <a:lstStyle/>
            <a:p>
              <a:endParaRPr lang="en-US" sz="1200"/>
            </a:p>
          </p:txBody>
        </p:sp>
      </p:grpSp>
      <p:grpSp>
        <p:nvGrpSpPr>
          <p:cNvPr id="13" name="Group 13"/>
          <p:cNvGrpSpPr/>
          <p:nvPr/>
        </p:nvGrpSpPr>
        <p:grpSpPr>
          <a:xfrm>
            <a:off x="11566456" y="6230044"/>
            <a:ext cx="282645" cy="285057"/>
            <a:chOff x="0" y="0"/>
            <a:chExt cx="205716" cy="207472"/>
          </a:xfrm>
        </p:grpSpPr>
        <p:sp>
          <p:nvSpPr>
            <p:cNvPr id="14" name="Freeform 14"/>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5" name="TextBox 15"/>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15</a:t>
              </a:r>
            </a:p>
          </p:txBody>
        </p:sp>
      </p:grpSp>
      <p:grpSp>
        <p:nvGrpSpPr>
          <p:cNvPr id="16" name="Group 16"/>
          <p:cNvGrpSpPr/>
          <p:nvPr/>
        </p:nvGrpSpPr>
        <p:grpSpPr>
          <a:xfrm>
            <a:off x="5630228" y="2191626"/>
            <a:ext cx="171565" cy="171565"/>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sz="1200"/>
            </a:p>
          </p:txBody>
        </p:sp>
        <p:sp>
          <p:nvSpPr>
            <p:cNvPr id="18" name="TextBox 18"/>
            <p:cNvSpPr txBox="1"/>
            <p:nvPr/>
          </p:nvSpPr>
          <p:spPr>
            <a:xfrm>
              <a:off x="0" y="-47625"/>
              <a:ext cx="812800" cy="860425"/>
            </a:xfrm>
            <a:prstGeom prst="rect">
              <a:avLst/>
            </a:prstGeom>
          </p:spPr>
          <p:txBody>
            <a:bodyPr lIns="33867" tIns="33867" rIns="33867" bIns="33867" rtlCol="0" anchor="ctr"/>
            <a:lstStyle/>
            <a:p>
              <a:pPr algn="ctr">
                <a:lnSpc>
                  <a:spcPts val="2240"/>
                </a:lnSpc>
              </a:pPr>
              <a:endParaRPr sz="1200"/>
            </a:p>
          </p:txBody>
        </p:sp>
      </p:grpSp>
      <p:sp>
        <p:nvSpPr>
          <p:cNvPr id="19" name="TextBox 19"/>
          <p:cNvSpPr txBox="1"/>
          <p:nvPr/>
        </p:nvSpPr>
        <p:spPr>
          <a:xfrm>
            <a:off x="5911364" y="2114897"/>
            <a:ext cx="5356175" cy="706475"/>
          </a:xfrm>
          <a:prstGeom prst="rect">
            <a:avLst/>
          </a:prstGeom>
        </p:spPr>
        <p:txBody>
          <a:bodyPr wrap="square" lIns="0" tIns="0" rIns="0" bIns="0" rtlCol="0" anchor="t">
            <a:spAutoFit/>
          </a:bodyPr>
          <a:lstStyle/>
          <a:p>
            <a:pPr algn="just">
              <a:lnSpc>
                <a:spcPts val="1867"/>
              </a:lnSpc>
            </a:pPr>
            <a:r>
              <a:rPr lang="vi-VN" sz="1333" b="1" dirty="0">
                <a:solidFill>
                  <a:srgbClr val="000000"/>
                </a:solidFill>
                <a:latin typeface="Lato Bold"/>
                <a:ea typeface="Lato Bold"/>
                <a:cs typeface="Lato Bold"/>
                <a:sym typeface="Lato Bold"/>
              </a:rPr>
              <a:t>“Phân tích 3,4 triệu lượt đăng nhập hệ thống học tập cho thấy phần lớn sinh viên trải qua tình trạng social jet lag, và điều này có liên hệ chặt chẽ với sự suy giảm thành tích học tập</a:t>
            </a:r>
            <a:r>
              <a:rPr lang="en-US" sz="1333" b="1" dirty="0">
                <a:solidFill>
                  <a:srgbClr val="000000"/>
                </a:solidFill>
                <a:latin typeface="Lato Bold"/>
                <a:ea typeface="Lato Bold"/>
                <a:cs typeface="Lato Bold"/>
                <a:sym typeface="Lato Bold"/>
              </a:rPr>
              <a:t> [4]</a:t>
            </a:r>
            <a:r>
              <a:rPr lang="vi-VN" sz="1333" b="1" dirty="0">
                <a:solidFill>
                  <a:srgbClr val="000000"/>
                </a:solidFill>
                <a:latin typeface="Lato Bold"/>
                <a:ea typeface="Lato Bold"/>
                <a:cs typeface="Lato Bold"/>
                <a:sym typeface="Lato Bold"/>
              </a:rPr>
              <a:t>.”</a:t>
            </a:r>
            <a:endParaRPr lang="en-US" sz="1333" b="1" dirty="0">
              <a:solidFill>
                <a:srgbClr val="000000"/>
              </a:solidFill>
              <a:latin typeface="Lato Bold"/>
              <a:ea typeface="Lato Bold"/>
              <a:cs typeface="Lato Bold"/>
              <a:sym typeface="Lato Bold"/>
            </a:endParaRPr>
          </a:p>
        </p:txBody>
      </p:sp>
      <p:grpSp>
        <p:nvGrpSpPr>
          <p:cNvPr id="20" name="Group 20"/>
          <p:cNvGrpSpPr/>
          <p:nvPr/>
        </p:nvGrpSpPr>
        <p:grpSpPr>
          <a:xfrm>
            <a:off x="5630228" y="3244224"/>
            <a:ext cx="5670871" cy="706475"/>
            <a:chOff x="0" y="-47625"/>
            <a:chExt cx="11341742" cy="1412950"/>
          </a:xfrm>
        </p:grpSpPr>
        <p:grpSp>
          <p:nvGrpSpPr>
            <p:cNvPr id="21" name="Group 21"/>
            <p:cNvGrpSpPr/>
            <p:nvPr/>
          </p:nvGrpSpPr>
          <p:grpSpPr>
            <a:xfrm>
              <a:off x="0" y="89959"/>
              <a:ext cx="384091" cy="343130"/>
              <a:chOff x="0" y="0"/>
              <a:chExt cx="909826" cy="812800"/>
            </a:xfrm>
          </p:grpSpPr>
          <p:sp>
            <p:nvSpPr>
              <p:cNvPr id="22" name="Freeform 22"/>
              <p:cNvSpPr/>
              <p:nvPr/>
            </p:nvSpPr>
            <p:spPr>
              <a:xfrm>
                <a:off x="0" y="0"/>
                <a:ext cx="909826" cy="812800"/>
              </a:xfrm>
              <a:custGeom>
                <a:avLst/>
                <a:gdLst/>
                <a:ahLst/>
                <a:cxnLst/>
                <a:rect l="l" t="t" r="r" b="b"/>
                <a:pathLst>
                  <a:path w="909826" h="812800">
                    <a:moveTo>
                      <a:pt x="0" y="0"/>
                    </a:moveTo>
                    <a:lnTo>
                      <a:pt x="909826" y="0"/>
                    </a:lnTo>
                    <a:lnTo>
                      <a:pt x="909826" y="812800"/>
                    </a:lnTo>
                    <a:lnTo>
                      <a:pt x="0" y="812800"/>
                    </a:lnTo>
                    <a:close/>
                  </a:path>
                </a:pathLst>
              </a:custGeom>
              <a:solidFill>
                <a:srgbClr val="000000"/>
              </a:solidFill>
            </p:spPr>
            <p:txBody>
              <a:bodyPr/>
              <a:lstStyle/>
              <a:p>
                <a:endParaRPr lang="en-US" sz="1200"/>
              </a:p>
            </p:txBody>
          </p:sp>
          <p:sp>
            <p:nvSpPr>
              <p:cNvPr id="23" name="TextBox 23"/>
              <p:cNvSpPr txBox="1"/>
              <p:nvPr/>
            </p:nvSpPr>
            <p:spPr>
              <a:xfrm>
                <a:off x="0" y="-47625"/>
                <a:ext cx="909826" cy="860425"/>
              </a:xfrm>
              <a:prstGeom prst="rect">
                <a:avLst/>
              </a:prstGeom>
            </p:spPr>
            <p:txBody>
              <a:bodyPr lIns="33867" tIns="33867" rIns="33867" bIns="33867" rtlCol="0" anchor="ctr"/>
              <a:lstStyle/>
              <a:p>
                <a:pPr algn="ctr">
                  <a:lnSpc>
                    <a:spcPts val="2240"/>
                  </a:lnSpc>
                </a:pPr>
                <a:endParaRPr sz="1200"/>
              </a:p>
            </p:txBody>
          </p:sp>
        </p:grpSp>
        <p:sp>
          <p:nvSpPr>
            <p:cNvPr id="24" name="TextBox 24"/>
            <p:cNvSpPr txBox="1"/>
            <p:nvPr/>
          </p:nvSpPr>
          <p:spPr>
            <a:xfrm>
              <a:off x="629392" y="-47625"/>
              <a:ext cx="10712350" cy="1412950"/>
            </a:xfrm>
            <a:prstGeom prst="rect">
              <a:avLst/>
            </a:prstGeom>
          </p:spPr>
          <p:txBody>
            <a:bodyPr wrap="square" lIns="0" tIns="0" rIns="0" bIns="0" rtlCol="0" anchor="t">
              <a:spAutoFit/>
            </a:bodyPr>
            <a:lstStyle/>
            <a:p>
              <a:pPr algn="just">
                <a:lnSpc>
                  <a:spcPts val="1867"/>
                </a:lnSpc>
              </a:pPr>
              <a:r>
                <a:rPr lang="vi-VN" sz="1333" b="1" dirty="0">
                  <a:solidFill>
                    <a:srgbClr val="000000"/>
                  </a:solidFill>
                  <a:latin typeface="Lato Bold"/>
                  <a:ea typeface="Lato Bold"/>
                  <a:cs typeface="Lato Bold"/>
                  <a:sym typeface="Lato Bold"/>
                </a:rPr>
                <a:t>“Thanh thiếu niên có giờ ngủ và thức dậy thất thường thường đạt ít điểm A hơn, nhiều điểm D trở xuống và có nguy cơ bị đình chỉ hoặc đuổi học cao hơn</a:t>
              </a:r>
              <a:r>
                <a:rPr lang="en-US" sz="1333" b="1" dirty="0">
                  <a:solidFill>
                    <a:srgbClr val="000000"/>
                  </a:solidFill>
                  <a:latin typeface="Lato Bold"/>
                  <a:ea typeface="Lato Bold"/>
                  <a:cs typeface="Lato Bold"/>
                  <a:sym typeface="Lato Bold"/>
                </a:rPr>
                <a:t> [5]</a:t>
              </a:r>
              <a:r>
                <a:rPr lang="vi-VN" sz="1333" b="1" dirty="0">
                  <a:solidFill>
                    <a:srgbClr val="000000"/>
                  </a:solidFill>
                  <a:latin typeface="Lato Bold"/>
                  <a:ea typeface="Lato Bold"/>
                  <a:cs typeface="Lato Bold"/>
                  <a:sym typeface="Lato Bold"/>
                </a:rPr>
                <a:t>.”</a:t>
              </a:r>
              <a:endParaRPr lang="en-US" sz="1333" b="1" dirty="0">
                <a:solidFill>
                  <a:srgbClr val="000000"/>
                </a:solidFill>
                <a:latin typeface="Lato Bold"/>
                <a:ea typeface="Lato Bold"/>
                <a:cs typeface="Lato Bold"/>
                <a:sym typeface="Lato Bold"/>
              </a:endParaRPr>
            </a:p>
          </p:txBody>
        </p:sp>
      </p:grpSp>
      <p:grpSp>
        <p:nvGrpSpPr>
          <p:cNvPr id="25" name="Group 25"/>
          <p:cNvGrpSpPr/>
          <p:nvPr/>
        </p:nvGrpSpPr>
        <p:grpSpPr>
          <a:xfrm>
            <a:off x="5630228" y="4355082"/>
            <a:ext cx="5637310" cy="706475"/>
            <a:chOff x="0" y="-47625"/>
            <a:chExt cx="11274621" cy="1412950"/>
          </a:xfrm>
        </p:grpSpPr>
        <p:grpSp>
          <p:nvGrpSpPr>
            <p:cNvPr id="26" name="Group 26"/>
            <p:cNvGrpSpPr/>
            <p:nvPr/>
          </p:nvGrpSpPr>
          <p:grpSpPr>
            <a:xfrm>
              <a:off x="0" y="89959"/>
              <a:ext cx="384091" cy="343130"/>
              <a:chOff x="0" y="0"/>
              <a:chExt cx="909826" cy="812800"/>
            </a:xfrm>
          </p:grpSpPr>
          <p:sp>
            <p:nvSpPr>
              <p:cNvPr id="27" name="Freeform 27"/>
              <p:cNvSpPr/>
              <p:nvPr/>
            </p:nvSpPr>
            <p:spPr>
              <a:xfrm>
                <a:off x="0" y="0"/>
                <a:ext cx="909826" cy="812800"/>
              </a:xfrm>
              <a:custGeom>
                <a:avLst/>
                <a:gdLst/>
                <a:ahLst/>
                <a:cxnLst/>
                <a:rect l="l" t="t" r="r" b="b"/>
                <a:pathLst>
                  <a:path w="909826" h="812800">
                    <a:moveTo>
                      <a:pt x="0" y="0"/>
                    </a:moveTo>
                    <a:lnTo>
                      <a:pt x="909826" y="0"/>
                    </a:lnTo>
                    <a:lnTo>
                      <a:pt x="909826" y="812800"/>
                    </a:lnTo>
                    <a:lnTo>
                      <a:pt x="0" y="812800"/>
                    </a:lnTo>
                    <a:close/>
                  </a:path>
                </a:pathLst>
              </a:custGeom>
              <a:solidFill>
                <a:srgbClr val="000000"/>
              </a:solidFill>
            </p:spPr>
            <p:txBody>
              <a:bodyPr/>
              <a:lstStyle/>
              <a:p>
                <a:endParaRPr lang="en-US" sz="1200"/>
              </a:p>
            </p:txBody>
          </p:sp>
          <p:sp>
            <p:nvSpPr>
              <p:cNvPr id="28" name="TextBox 28"/>
              <p:cNvSpPr txBox="1"/>
              <p:nvPr/>
            </p:nvSpPr>
            <p:spPr>
              <a:xfrm>
                <a:off x="0" y="-47625"/>
                <a:ext cx="909826" cy="860425"/>
              </a:xfrm>
              <a:prstGeom prst="rect">
                <a:avLst/>
              </a:prstGeom>
            </p:spPr>
            <p:txBody>
              <a:bodyPr lIns="33867" tIns="33867" rIns="33867" bIns="33867" rtlCol="0" anchor="ctr"/>
              <a:lstStyle/>
              <a:p>
                <a:pPr algn="ctr">
                  <a:lnSpc>
                    <a:spcPts val="2240"/>
                  </a:lnSpc>
                </a:pPr>
                <a:endParaRPr sz="1200"/>
              </a:p>
            </p:txBody>
          </p:sp>
        </p:grpSp>
        <p:sp>
          <p:nvSpPr>
            <p:cNvPr id="29" name="TextBox 29"/>
            <p:cNvSpPr txBox="1"/>
            <p:nvPr/>
          </p:nvSpPr>
          <p:spPr>
            <a:xfrm>
              <a:off x="629390" y="-47625"/>
              <a:ext cx="10645231" cy="1412950"/>
            </a:xfrm>
            <a:prstGeom prst="rect">
              <a:avLst/>
            </a:prstGeom>
          </p:spPr>
          <p:txBody>
            <a:bodyPr wrap="square" lIns="0" tIns="0" rIns="0" bIns="0" rtlCol="0" anchor="t">
              <a:spAutoFit/>
            </a:bodyPr>
            <a:lstStyle/>
            <a:p>
              <a:pPr algn="just">
                <a:lnSpc>
                  <a:spcPts val="1867"/>
                </a:lnSpc>
              </a:pPr>
              <a:r>
                <a:rPr lang="vi-VN" sz="1333" b="1" dirty="0">
                  <a:solidFill>
                    <a:srgbClr val="000000"/>
                  </a:solidFill>
                  <a:latin typeface="Lato Bold"/>
                  <a:ea typeface="Lato Bold"/>
                  <a:cs typeface="Lato Bold"/>
                  <a:sym typeface="Lato Bold"/>
                </a:rPr>
                <a:t>“Sinh viên điều dưỡng có thói quen ngủ không cố định, thường học đêm và thức dậy muộn đạt kết quả học tập kém hơn so với sinh viên có giờ giấc ổn định</a:t>
              </a:r>
              <a:r>
                <a:rPr lang="en-US" sz="1333" b="1" dirty="0">
                  <a:solidFill>
                    <a:srgbClr val="000000"/>
                  </a:solidFill>
                  <a:latin typeface="Lato Bold"/>
                  <a:ea typeface="Lato Bold"/>
                  <a:cs typeface="Lato Bold"/>
                  <a:sym typeface="Lato Bold"/>
                </a:rPr>
                <a:t> [6]</a:t>
              </a:r>
              <a:r>
                <a:rPr lang="vi-VN" sz="1333" b="1" dirty="0">
                  <a:solidFill>
                    <a:srgbClr val="000000"/>
                  </a:solidFill>
                  <a:latin typeface="Lato Bold"/>
                  <a:ea typeface="Lato Bold"/>
                  <a:cs typeface="Lato Bold"/>
                  <a:sym typeface="Lato Bold"/>
                </a:rPr>
                <a:t>.”</a:t>
              </a:r>
              <a:endParaRPr lang="en-US" sz="1333" b="1" dirty="0">
                <a:solidFill>
                  <a:srgbClr val="000000"/>
                </a:solidFill>
                <a:latin typeface="Lato Bold"/>
                <a:ea typeface="Lato Bold"/>
                <a:cs typeface="Lato Bold"/>
                <a:sym typeface="Lato Bold"/>
              </a:endParaRPr>
            </a:p>
          </p:txBody>
        </p:sp>
      </p:grpSp>
      <p:sp>
        <p:nvSpPr>
          <p:cNvPr id="31" name="TextBox 31"/>
          <p:cNvSpPr txBox="1"/>
          <p:nvPr/>
        </p:nvSpPr>
        <p:spPr>
          <a:xfrm>
            <a:off x="2032000" y="-188817"/>
            <a:ext cx="2844800" cy="751103"/>
          </a:xfrm>
          <a:prstGeom prst="rect">
            <a:avLst/>
          </a:prstGeom>
        </p:spPr>
        <p:txBody>
          <a:bodyPr wrap="square" lIns="0" tIns="0" rIns="0" bIns="0" rtlCol="0" anchor="t">
            <a:spAutoFit/>
          </a:bodyPr>
          <a:lstStyle/>
          <a:p>
            <a:pPr>
              <a:lnSpc>
                <a:spcPts val="7012"/>
              </a:lnSpc>
            </a:pPr>
            <a:r>
              <a:rPr lang="en-US" sz="2667" b="1" spc="-165" dirty="0" err="1">
                <a:solidFill>
                  <a:srgbClr val="000000"/>
                </a:solidFill>
                <a:latin typeface="Roboto Bold"/>
                <a:ea typeface="Roboto Bold"/>
                <a:cs typeface="Roboto Bold"/>
                <a:sym typeface="Roboto Bold"/>
              </a:rPr>
              <a:t>Xây</a:t>
            </a:r>
            <a:r>
              <a:rPr lang="en-US" sz="2667" b="1" spc="-165" dirty="0">
                <a:solidFill>
                  <a:srgbClr val="000000"/>
                </a:solidFill>
                <a:latin typeface="Roboto Bold"/>
                <a:ea typeface="Roboto Bold"/>
                <a:cs typeface="Roboto Bold"/>
                <a:sym typeface="Roboto Bold"/>
              </a:rPr>
              <a:t> </a:t>
            </a:r>
            <a:r>
              <a:rPr lang="en-US" sz="2667" b="1" spc="-165" dirty="0" err="1">
                <a:solidFill>
                  <a:srgbClr val="000000"/>
                </a:solidFill>
                <a:latin typeface="Roboto Bold"/>
                <a:ea typeface="Roboto Bold"/>
                <a:cs typeface="Roboto Bold"/>
                <a:sym typeface="Roboto Bold"/>
              </a:rPr>
              <a:t>dựng</a:t>
            </a:r>
            <a:r>
              <a:rPr lang="en-US" sz="2667" b="1" spc="-165" dirty="0">
                <a:solidFill>
                  <a:srgbClr val="000000"/>
                </a:solidFill>
                <a:latin typeface="Roboto Bold"/>
                <a:ea typeface="Roboto Bold"/>
                <a:cs typeface="Roboto Bold"/>
                <a:sym typeface="Roboto Bold"/>
              </a:rPr>
              <a:t> </a:t>
            </a:r>
            <a:r>
              <a:rPr lang="en-US" sz="2667" b="1" spc="-165" dirty="0" err="1">
                <a:solidFill>
                  <a:srgbClr val="000000"/>
                </a:solidFill>
                <a:latin typeface="Roboto Bold"/>
                <a:ea typeface="Roboto Bold"/>
                <a:cs typeface="Roboto Bold"/>
                <a:sym typeface="Roboto Bold"/>
              </a:rPr>
              <a:t>luận</a:t>
            </a:r>
            <a:r>
              <a:rPr lang="en-US" sz="2667" b="1" spc="-165" dirty="0">
                <a:solidFill>
                  <a:srgbClr val="000000"/>
                </a:solidFill>
                <a:latin typeface="Roboto Bold"/>
                <a:ea typeface="Roboto Bold"/>
                <a:cs typeface="Roboto Bold"/>
                <a:sym typeface="Roboto Bold"/>
              </a:rPr>
              <a:t> </a:t>
            </a:r>
            <a:r>
              <a:rPr lang="en-US" sz="2667" b="1" spc="-165" dirty="0" err="1">
                <a:solidFill>
                  <a:srgbClr val="000000"/>
                </a:solidFill>
                <a:latin typeface="Roboto Bold"/>
                <a:ea typeface="Roboto Bold"/>
                <a:cs typeface="Roboto Bold"/>
                <a:sym typeface="Roboto Bold"/>
              </a:rPr>
              <a:t>cứ</a:t>
            </a:r>
            <a:r>
              <a:rPr lang="en-US" sz="2667" b="1" spc="-165" dirty="0">
                <a:solidFill>
                  <a:srgbClr val="000000"/>
                </a:solidFill>
                <a:latin typeface="Roboto Bold"/>
                <a:ea typeface="Roboto Bold"/>
                <a:cs typeface="Roboto Bold"/>
                <a:sym typeface="Roboto Bold"/>
              </a:rPr>
              <a:t>:</a:t>
            </a:r>
          </a:p>
        </p:txBody>
      </p:sp>
      <p:sp>
        <p:nvSpPr>
          <p:cNvPr id="32" name="TextBox 32"/>
          <p:cNvSpPr txBox="1"/>
          <p:nvPr/>
        </p:nvSpPr>
        <p:spPr>
          <a:xfrm>
            <a:off x="4671505" y="210556"/>
            <a:ext cx="6787979" cy="487313"/>
          </a:xfrm>
          <a:prstGeom prst="rect">
            <a:avLst/>
          </a:prstGeom>
        </p:spPr>
        <p:txBody>
          <a:bodyPr wrap="square" lIns="0" tIns="0" rIns="0" bIns="0" rtlCol="0" anchor="t">
            <a:spAutoFit/>
          </a:bodyPr>
          <a:lstStyle/>
          <a:p>
            <a:pPr algn="just">
              <a:lnSpc>
                <a:spcPts val="1867"/>
              </a:lnSpc>
            </a:pPr>
            <a:r>
              <a:rPr lang="en-US" sz="1600" i="1" dirty="0">
                <a:latin typeface="Times New Roman" panose="02020603050405020304" pitchFamily="18" charset="0"/>
                <a:ea typeface="Lato"/>
                <a:cs typeface="Times New Roman" panose="02020603050405020304" pitchFamily="18" charset="0"/>
                <a:sym typeface="Lato"/>
              </a:rPr>
              <a:t>“</a:t>
            </a:r>
            <a:r>
              <a:rPr lang="vi-VN" sz="1600" i="1" dirty="0">
                <a:latin typeface="Times New Roman" panose="02020603050405020304" pitchFamily="18" charset="0"/>
                <a:cs typeface="Times New Roman" panose="02020603050405020304" pitchFamily="18" charset="0"/>
                <a:sym typeface="Futura"/>
              </a:rPr>
              <a:t>Sinh hoạt không điều độ dẫn đến suy giảm chất lượng học tập, thể hiện qua điểm số thấp hơn, quá trình tiếp thu kiến thức chậm và hiệu suất thi </a:t>
            </a:r>
            <a:r>
              <a:rPr lang="vi-VN" sz="1600" i="1">
                <a:latin typeface="Times New Roman" panose="02020603050405020304" pitchFamily="18" charset="0"/>
                <a:cs typeface="Times New Roman" panose="02020603050405020304" pitchFamily="18" charset="0"/>
                <a:sym typeface="Futura"/>
              </a:rPr>
              <a:t>giảm</a:t>
            </a:r>
            <a:r>
              <a:rPr lang="en-US" sz="1600" i="1">
                <a:latin typeface="Times New Roman" panose="02020603050405020304" pitchFamily="18" charset="0"/>
                <a:cs typeface="Times New Roman" panose="02020603050405020304" pitchFamily="18" charset="0"/>
                <a:sym typeface="Futura"/>
              </a:rPr>
              <a:t>.</a:t>
            </a:r>
            <a:r>
              <a:rPr lang="vi-VN" sz="1600" i="1">
                <a:latin typeface="Times New Roman" panose="02020603050405020304" pitchFamily="18" charset="0"/>
                <a:cs typeface="Times New Roman" panose="02020603050405020304" pitchFamily="18" charset="0"/>
                <a:sym typeface="Futura"/>
              </a:rPr>
              <a:t>”</a:t>
            </a:r>
            <a:endParaRPr lang="en-US" sz="1600" i="1" dirty="0">
              <a:latin typeface="Times New Roman" panose="02020603050405020304" pitchFamily="18" charset="0"/>
              <a:ea typeface="Lato"/>
              <a:cs typeface="Times New Roman" panose="02020603050405020304" pitchFamily="18" charset="0"/>
              <a:sym typeface="Lato"/>
            </a:endParaRPr>
          </a:p>
        </p:txBody>
      </p:sp>
      <p:sp>
        <p:nvSpPr>
          <p:cNvPr id="33" name="Freeform 27">
            <a:extLst>
              <a:ext uri="{FF2B5EF4-FFF2-40B4-BE49-F238E27FC236}">
                <a16:creationId xmlns:a16="http://schemas.microsoft.com/office/drawing/2014/main" id="{E919DA66-7985-48FF-39B0-9CBF52BB427A}"/>
              </a:ext>
            </a:extLst>
          </p:cNvPr>
          <p:cNvSpPr/>
          <p:nvPr/>
        </p:nvSpPr>
        <p:spPr>
          <a:xfrm>
            <a:off x="5631867" y="1016906"/>
            <a:ext cx="192045" cy="171565"/>
          </a:xfrm>
          <a:custGeom>
            <a:avLst/>
            <a:gdLst/>
            <a:ahLst/>
            <a:cxnLst/>
            <a:rect l="l" t="t" r="r" b="b"/>
            <a:pathLst>
              <a:path w="909826" h="812800">
                <a:moveTo>
                  <a:pt x="0" y="0"/>
                </a:moveTo>
                <a:lnTo>
                  <a:pt x="909826" y="0"/>
                </a:lnTo>
                <a:lnTo>
                  <a:pt x="909826" y="812800"/>
                </a:lnTo>
                <a:lnTo>
                  <a:pt x="0" y="812800"/>
                </a:lnTo>
                <a:close/>
              </a:path>
            </a:pathLst>
          </a:custGeom>
          <a:solidFill>
            <a:srgbClr val="000000"/>
          </a:solidFill>
        </p:spPr>
        <p:txBody>
          <a:bodyPr/>
          <a:lstStyle/>
          <a:p>
            <a:endParaRPr lang="en-US" sz="1200"/>
          </a:p>
        </p:txBody>
      </p:sp>
      <p:sp>
        <p:nvSpPr>
          <p:cNvPr id="34" name="TextBox 29">
            <a:extLst>
              <a:ext uri="{FF2B5EF4-FFF2-40B4-BE49-F238E27FC236}">
                <a16:creationId xmlns:a16="http://schemas.microsoft.com/office/drawing/2014/main" id="{87CB2BBE-7C1A-6D2B-F014-822930E03BB7}"/>
              </a:ext>
            </a:extLst>
          </p:cNvPr>
          <p:cNvSpPr txBox="1"/>
          <p:nvPr/>
        </p:nvSpPr>
        <p:spPr>
          <a:xfrm>
            <a:off x="5946563" y="948114"/>
            <a:ext cx="5356175" cy="706475"/>
          </a:xfrm>
          <a:prstGeom prst="rect">
            <a:avLst/>
          </a:prstGeom>
        </p:spPr>
        <p:txBody>
          <a:bodyPr wrap="square" lIns="0" tIns="0" rIns="0" bIns="0" rtlCol="0" anchor="t">
            <a:spAutoFit/>
          </a:bodyPr>
          <a:lstStyle/>
          <a:p>
            <a:pPr algn="just">
              <a:lnSpc>
                <a:spcPts val="1867"/>
              </a:lnSpc>
            </a:pPr>
            <a:r>
              <a:rPr lang="vi-VN" sz="1333" b="1" dirty="0">
                <a:solidFill>
                  <a:srgbClr val="000000"/>
                </a:solidFill>
                <a:latin typeface="Lato Bold"/>
                <a:ea typeface="Lato Bold"/>
                <a:cs typeface="Lato Bold"/>
                <a:sym typeface="Lato Bold"/>
              </a:rPr>
              <a:t>“Sinh viên có giấc ngủ thất thường thường có GPA thấp hơn. Việc ngủ không điều độ gây rối loạn nhịp sinh học, tương tự lệch 2–3 múi giờ, làm giảm sự tỉnh táo và khả năng nhận thức trong lớp học</a:t>
            </a:r>
            <a:r>
              <a:rPr lang="en-US" sz="1333" b="1" dirty="0">
                <a:solidFill>
                  <a:srgbClr val="000000"/>
                </a:solidFill>
                <a:latin typeface="Lato Bold"/>
                <a:ea typeface="Lato Bold"/>
                <a:cs typeface="Lato Bold"/>
                <a:sym typeface="Lato Bold"/>
              </a:rPr>
              <a:t> [3].</a:t>
            </a:r>
            <a:r>
              <a:rPr lang="vi-VN" sz="1333" b="1" dirty="0">
                <a:solidFill>
                  <a:srgbClr val="000000"/>
                </a:solidFill>
                <a:latin typeface="Lato Bold"/>
                <a:ea typeface="Lato Bold"/>
                <a:cs typeface="Lato Bold"/>
                <a:sym typeface="Lato Bold"/>
              </a:rPr>
              <a:t>”</a:t>
            </a:r>
            <a:endParaRPr lang="en-US" sz="1333" b="1" dirty="0">
              <a:solidFill>
                <a:srgbClr val="000000"/>
              </a:solidFill>
              <a:latin typeface="Lato Bold"/>
              <a:ea typeface="Lato Bold"/>
              <a:cs typeface="Lato Bold"/>
              <a:sym typeface="Lato Bold"/>
            </a:endParaRPr>
          </a:p>
        </p:txBody>
      </p:sp>
      <p:sp>
        <p:nvSpPr>
          <p:cNvPr id="37" name="Freeform 27">
            <a:extLst>
              <a:ext uri="{FF2B5EF4-FFF2-40B4-BE49-F238E27FC236}">
                <a16:creationId xmlns:a16="http://schemas.microsoft.com/office/drawing/2014/main" id="{E54F81B5-27AA-3FA6-8EE8-2A2009F4FA72}"/>
              </a:ext>
            </a:extLst>
          </p:cNvPr>
          <p:cNvSpPr/>
          <p:nvPr/>
        </p:nvSpPr>
        <p:spPr>
          <a:xfrm>
            <a:off x="5630228" y="5370224"/>
            <a:ext cx="192045" cy="171565"/>
          </a:xfrm>
          <a:custGeom>
            <a:avLst/>
            <a:gdLst/>
            <a:ahLst/>
            <a:cxnLst/>
            <a:rect l="l" t="t" r="r" b="b"/>
            <a:pathLst>
              <a:path w="909826" h="812800">
                <a:moveTo>
                  <a:pt x="0" y="0"/>
                </a:moveTo>
                <a:lnTo>
                  <a:pt x="909826" y="0"/>
                </a:lnTo>
                <a:lnTo>
                  <a:pt x="909826" y="812800"/>
                </a:lnTo>
                <a:lnTo>
                  <a:pt x="0" y="812800"/>
                </a:lnTo>
                <a:close/>
              </a:path>
            </a:pathLst>
          </a:custGeom>
          <a:solidFill>
            <a:srgbClr val="000000"/>
          </a:solidFill>
        </p:spPr>
        <p:txBody>
          <a:bodyPr/>
          <a:lstStyle/>
          <a:p>
            <a:endParaRPr lang="en-US" sz="1200"/>
          </a:p>
        </p:txBody>
      </p:sp>
      <p:sp>
        <p:nvSpPr>
          <p:cNvPr id="38" name="TextBox 29">
            <a:extLst>
              <a:ext uri="{FF2B5EF4-FFF2-40B4-BE49-F238E27FC236}">
                <a16:creationId xmlns:a16="http://schemas.microsoft.com/office/drawing/2014/main" id="{6917F912-E221-A33E-6C5E-CB9DFC881E1B}"/>
              </a:ext>
            </a:extLst>
          </p:cNvPr>
          <p:cNvSpPr txBox="1"/>
          <p:nvPr/>
        </p:nvSpPr>
        <p:spPr>
          <a:xfrm>
            <a:off x="5944924" y="5301432"/>
            <a:ext cx="5322614" cy="706475"/>
          </a:xfrm>
          <a:prstGeom prst="rect">
            <a:avLst/>
          </a:prstGeom>
        </p:spPr>
        <p:txBody>
          <a:bodyPr wrap="square" lIns="0" tIns="0" rIns="0" bIns="0" rtlCol="0" anchor="t">
            <a:spAutoFit/>
          </a:bodyPr>
          <a:lstStyle/>
          <a:p>
            <a:pPr algn="just">
              <a:lnSpc>
                <a:spcPts val="1867"/>
              </a:lnSpc>
            </a:pPr>
            <a:r>
              <a:rPr lang="vi-VN" sz="1333" b="1" dirty="0">
                <a:solidFill>
                  <a:srgbClr val="000000"/>
                </a:solidFill>
                <a:latin typeface="Lato Bold"/>
                <a:ea typeface="Lato Bold"/>
                <a:cs typeface="Lato Bold"/>
                <a:sym typeface="Lato Bold"/>
              </a:rPr>
              <a:t>“Hiện tượng social jet lag – sự chênh lệch giữa giờ ngủ ngày thường và cuối tuần – có liên quan đến khả năng ghi nhớ kém, hiệu suất học tập giảm và điểm số thấp hơn</a:t>
            </a:r>
            <a:r>
              <a:rPr lang="en-US" sz="1333" b="1" dirty="0">
                <a:solidFill>
                  <a:srgbClr val="000000"/>
                </a:solidFill>
                <a:latin typeface="Lato Bold"/>
                <a:ea typeface="Lato Bold"/>
                <a:cs typeface="Lato Bold"/>
                <a:sym typeface="Lato Bold"/>
              </a:rPr>
              <a:t> [7]</a:t>
            </a:r>
            <a:r>
              <a:rPr lang="vi-VN" sz="1333" b="1" dirty="0">
                <a:solidFill>
                  <a:srgbClr val="000000"/>
                </a:solidFill>
                <a:latin typeface="Lato Bold"/>
                <a:ea typeface="Lato Bold"/>
                <a:cs typeface="Lato Bold"/>
                <a:sym typeface="Lato Bold"/>
              </a:rPr>
              <a:t>.”</a:t>
            </a:r>
            <a:endParaRPr lang="en-US" sz="1333" b="1" dirty="0">
              <a:solidFill>
                <a:srgbClr val="000000"/>
              </a:solidFill>
              <a:latin typeface="Lato Bold"/>
              <a:ea typeface="Lato Bold"/>
              <a:cs typeface="Lato Bold"/>
              <a:sym typeface="Lato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7BDC6-17DC-A785-D371-F574EEC1BB0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A5C1333-F6D7-31F2-E6B0-1D14981FCE91}"/>
              </a:ext>
            </a:extLst>
          </p:cNvPr>
          <p:cNvGrpSpPr/>
          <p:nvPr/>
        </p:nvGrpSpPr>
        <p:grpSpPr>
          <a:xfrm>
            <a:off x="8128000" y="-101758"/>
            <a:ext cx="4180294" cy="7076051"/>
            <a:chOff x="0" y="0"/>
            <a:chExt cx="550491" cy="931826"/>
          </a:xfrm>
        </p:grpSpPr>
        <p:sp>
          <p:nvSpPr>
            <p:cNvPr id="3" name="Freeform 3">
              <a:extLst>
                <a:ext uri="{FF2B5EF4-FFF2-40B4-BE49-F238E27FC236}">
                  <a16:creationId xmlns:a16="http://schemas.microsoft.com/office/drawing/2014/main" id="{290A51FB-66C5-89DF-AA11-A18A784C742B}"/>
                </a:ext>
              </a:extLst>
            </p:cNvPr>
            <p:cNvSpPr/>
            <p:nvPr/>
          </p:nvSpPr>
          <p:spPr>
            <a:xfrm flipH="1">
              <a:off x="0" y="0"/>
              <a:ext cx="550491" cy="931826"/>
            </a:xfrm>
            <a:custGeom>
              <a:avLst/>
              <a:gdLst/>
              <a:ahLst/>
              <a:cxnLst/>
              <a:rect l="l" t="t" r="r" b="b"/>
              <a:pathLst>
                <a:path w="550491" h="931826">
                  <a:moveTo>
                    <a:pt x="550491" y="0"/>
                  </a:moveTo>
                  <a:lnTo>
                    <a:pt x="0" y="0"/>
                  </a:lnTo>
                  <a:lnTo>
                    <a:pt x="0" y="931826"/>
                  </a:lnTo>
                  <a:lnTo>
                    <a:pt x="550491" y="931826"/>
                  </a:lnTo>
                  <a:close/>
                </a:path>
              </a:pathLst>
            </a:custGeom>
            <a:blipFill>
              <a:blip r:embed="rId2"/>
              <a:stretch>
                <a:fillRect l="-93608" r="-60299"/>
              </a:stretch>
            </a:blipFill>
          </p:spPr>
          <p:txBody>
            <a:bodyPr/>
            <a:lstStyle/>
            <a:p>
              <a:endParaRPr lang="en-US" sz="1200"/>
            </a:p>
          </p:txBody>
        </p:sp>
      </p:grpSp>
      <p:grpSp>
        <p:nvGrpSpPr>
          <p:cNvPr id="4" name="Group 4">
            <a:extLst>
              <a:ext uri="{FF2B5EF4-FFF2-40B4-BE49-F238E27FC236}">
                <a16:creationId xmlns:a16="http://schemas.microsoft.com/office/drawing/2014/main" id="{F935DC73-693A-05C9-4B89-74A19453BB27}"/>
              </a:ext>
            </a:extLst>
          </p:cNvPr>
          <p:cNvGrpSpPr/>
          <p:nvPr/>
        </p:nvGrpSpPr>
        <p:grpSpPr>
          <a:xfrm>
            <a:off x="-101757" y="-101758"/>
            <a:ext cx="1614555" cy="7076051"/>
            <a:chOff x="0" y="0"/>
            <a:chExt cx="637849" cy="2795477"/>
          </a:xfrm>
        </p:grpSpPr>
        <p:sp>
          <p:nvSpPr>
            <p:cNvPr id="5" name="Freeform 5">
              <a:extLst>
                <a:ext uri="{FF2B5EF4-FFF2-40B4-BE49-F238E27FC236}">
                  <a16:creationId xmlns:a16="http://schemas.microsoft.com/office/drawing/2014/main" id="{5A7D0D1B-0EBD-B907-9181-265D7FA24756}"/>
                </a:ext>
              </a:extLst>
            </p:cNvPr>
            <p:cNvSpPr/>
            <p:nvPr/>
          </p:nvSpPr>
          <p:spPr>
            <a:xfrm>
              <a:off x="0" y="0"/>
              <a:ext cx="637849" cy="2795477"/>
            </a:xfrm>
            <a:custGeom>
              <a:avLst/>
              <a:gdLst/>
              <a:ahLst/>
              <a:cxnLst/>
              <a:rect l="l" t="t" r="r" b="b"/>
              <a:pathLst>
                <a:path w="637849" h="2795477">
                  <a:moveTo>
                    <a:pt x="0" y="0"/>
                  </a:moveTo>
                  <a:lnTo>
                    <a:pt x="637849" y="0"/>
                  </a:lnTo>
                  <a:lnTo>
                    <a:pt x="637849" y="2795477"/>
                  </a:lnTo>
                  <a:lnTo>
                    <a:pt x="0" y="2795477"/>
                  </a:lnTo>
                  <a:close/>
                </a:path>
              </a:pathLst>
            </a:custGeom>
            <a:solidFill>
              <a:srgbClr val="EBE2D6"/>
            </a:solidFill>
          </p:spPr>
          <p:txBody>
            <a:bodyPr/>
            <a:lstStyle/>
            <a:p>
              <a:endParaRPr lang="en-US" sz="1200"/>
            </a:p>
          </p:txBody>
        </p:sp>
        <p:sp>
          <p:nvSpPr>
            <p:cNvPr id="6" name="TextBox 6">
              <a:extLst>
                <a:ext uri="{FF2B5EF4-FFF2-40B4-BE49-F238E27FC236}">
                  <a16:creationId xmlns:a16="http://schemas.microsoft.com/office/drawing/2014/main" id="{49F43FB9-D1FF-791E-4F93-F73882BD41F3}"/>
                </a:ext>
              </a:extLst>
            </p:cNvPr>
            <p:cNvSpPr txBox="1"/>
            <p:nvPr/>
          </p:nvSpPr>
          <p:spPr>
            <a:xfrm>
              <a:off x="0" y="-47625"/>
              <a:ext cx="637849" cy="2843102"/>
            </a:xfrm>
            <a:prstGeom prst="rect">
              <a:avLst/>
            </a:prstGeom>
          </p:spPr>
          <p:txBody>
            <a:bodyPr lIns="33867" tIns="33867" rIns="33867" bIns="33867" rtlCol="0" anchor="ctr"/>
            <a:lstStyle/>
            <a:p>
              <a:pPr algn="ctr">
                <a:lnSpc>
                  <a:spcPts val="2240"/>
                </a:lnSpc>
              </a:pPr>
              <a:endParaRPr sz="1200"/>
            </a:p>
          </p:txBody>
        </p:sp>
      </p:grpSp>
      <p:grpSp>
        <p:nvGrpSpPr>
          <p:cNvPr id="7" name="Group 7">
            <a:extLst>
              <a:ext uri="{FF2B5EF4-FFF2-40B4-BE49-F238E27FC236}">
                <a16:creationId xmlns:a16="http://schemas.microsoft.com/office/drawing/2014/main" id="{EC675D75-CB0D-F687-2D7C-CE732E6F56A8}"/>
              </a:ext>
            </a:extLst>
          </p:cNvPr>
          <p:cNvGrpSpPr/>
          <p:nvPr/>
        </p:nvGrpSpPr>
        <p:grpSpPr>
          <a:xfrm>
            <a:off x="1019716" y="1555020"/>
            <a:ext cx="807661" cy="3747960"/>
            <a:chOff x="0" y="0"/>
            <a:chExt cx="319076" cy="1480676"/>
          </a:xfrm>
        </p:grpSpPr>
        <p:sp>
          <p:nvSpPr>
            <p:cNvPr id="8" name="Freeform 8">
              <a:extLst>
                <a:ext uri="{FF2B5EF4-FFF2-40B4-BE49-F238E27FC236}">
                  <a16:creationId xmlns:a16="http://schemas.microsoft.com/office/drawing/2014/main" id="{A8D4D287-9F56-50F4-92BD-9F18F6D16FE3}"/>
                </a:ext>
              </a:extLst>
            </p:cNvPr>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sz="1200"/>
            </a:p>
          </p:txBody>
        </p:sp>
        <p:sp>
          <p:nvSpPr>
            <p:cNvPr id="9" name="TextBox 9">
              <a:extLst>
                <a:ext uri="{FF2B5EF4-FFF2-40B4-BE49-F238E27FC236}">
                  <a16:creationId xmlns:a16="http://schemas.microsoft.com/office/drawing/2014/main" id="{7E512622-647A-4372-E3FD-F682A9C1EEC4}"/>
                </a:ext>
              </a:extLst>
            </p:cNvPr>
            <p:cNvSpPr txBox="1"/>
            <p:nvPr/>
          </p:nvSpPr>
          <p:spPr>
            <a:xfrm>
              <a:off x="0" y="-47625"/>
              <a:ext cx="319076" cy="1528301"/>
            </a:xfrm>
            <a:prstGeom prst="rect">
              <a:avLst/>
            </a:prstGeom>
          </p:spPr>
          <p:txBody>
            <a:bodyPr lIns="33867" tIns="33867" rIns="33867" bIns="33867" rtlCol="0" anchor="ctr"/>
            <a:lstStyle/>
            <a:p>
              <a:pPr algn="ctr">
                <a:lnSpc>
                  <a:spcPts val="2240"/>
                </a:lnSpc>
              </a:pPr>
              <a:endParaRPr sz="1200"/>
            </a:p>
          </p:txBody>
        </p:sp>
      </p:grpSp>
      <p:grpSp>
        <p:nvGrpSpPr>
          <p:cNvPr id="10" name="Group 10">
            <a:extLst>
              <a:ext uri="{FF2B5EF4-FFF2-40B4-BE49-F238E27FC236}">
                <a16:creationId xmlns:a16="http://schemas.microsoft.com/office/drawing/2014/main" id="{58D98686-8829-D661-29FD-7D4F5A52F845}"/>
              </a:ext>
            </a:extLst>
          </p:cNvPr>
          <p:cNvGrpSpPr/>
          <p:nvPr/>
        </p:nvGrpSpPr>
        <p:grpSpPr>
          <a:xfrm>
            <a:off x="7748827" y="1555020"/>
            <a:ext cx="807661" cy="3747960"/>
            <a:chOff x="0" y="0"/>
            <a:chExt cx="319076" cy="1480676"/>
          </a:xfrm>
        </p:grpSpPr>
        <p:sp>
          <p:nvSpPr>
            <p:cNvPr id="11" name="Freeform 11">
              <a:extLst>
                <a:ext uri="{FF2B5EF4-FFF2-40B4-BE49-F238E27FC236}">
                  <a16:creationId xmlns:a16="http://schemas.microsoft.com/office/drawing/2014/main" id="{1437898D-5481-DCB3-473B-1031810379BE}"/>
                </a:ext>
              </a:extLst>
            </p:cNvPr>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sz="1200"/>
            </a:p>
          </p:txBody>
        </p:sp>
        <p:sp>
          <p:nvSpPr>
            <p:cNvPr id="12" name="TextBox 12">
              <a:extLst>
                <a:ext uri="{FF2B5EF4-FFF2-40B4-BE49-F238E27FC236}">
                  <a16:creationId xmlns:a16="http://schemas.microsoft.com/office/drawing/2014/main" id="{1F18975A-23FF-AA17-81AB-D3558EC2CFFB}"/>
                </a:ext>
              </a:extLst>
            </p:cNvPr>
            <p:cNvSpPr txBox="1"/>
            <p:nvPr/>
          </p:nvSpPr>
          <p:spPr>
            <a:xfrm>
              <a:off x="0" y="-47625"/>
              <a:ext cx="319076" cy="1528301"/>
            </a:xfrm>
            <a:prstGeom prst="rect">
              <a:avLst/>
            </a:prstGeom>
          </p:spPr>
          <p:txBody>
            <a:bodyPr lIns="33867" tIns="33867" rIns="33867" bIns="33867" rtlCol="0" anchor="ctr"/>
            <a:lstStyle/>
            <a:p>
              <a:pPr algn="ctr">
                <a:lnSpc>
                  <a:spcPts val="2240"/>
                </a:lnSpc>
              </a:pPr>
              <a:endParaRPr sz="1200"/>
            </a:p>
          </p:txBody>
        </p:sp>
      </p:grpSp>
      <p:grpSp>
        <p:nvGrpSpPr>
          <p:cNvPr id="13" name="Group 13">
            <a:extLst>
              <a:ext uri="{FF2B5EF4-FFF2-40B4-BE49-F238E27FC236}">
                <a16:creationId xmlns:a16="http://schemas.microsoft.com/office/drawing/2014/main" id="{3FE96627-D665-F4CD-DF35-3A2216919617}"/>
              </a:ext>
            </a:extLst>
          </p:cNvPr>
          <p:cNvGrpSpPr/>
          <p:nvPr/>
        </p:nvGrpSpPr>
        <p:grpSpPr>
          <a:xfrm>
            <a:off x="11566456" y="6230044"/>
            <a:ext cx="282645" cy="285057"/>
            <a:chOff x="0" y="0"/>
            <a:chExt cx="205716" cy="207472"/>
          </a:xfrm>
        </p:grpSpPr>
        <p:sp>
          <p:nvSpPr>
            <p:cNvPr id="14" name="Freeform 14">
              <a:extLst>
                <a:ext uri="{FF2B5EF4-FFF2-40B4-BE49-F238E27FC236}">
                  <a16:creationId xmlns:a16="http://schemas.microsoft.com/office/drawing/2014/main" id="{50A23227-EC0E-8C95-C2E8-0A9C63624960}"/>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5" name="TextBox 15">
              <a:extLst>
                <a:ext uri="{FF2B5EF4-FFF2-40B4-BE49-F238E27FC236}">
                  <a16:creationId xmlns:a16="http://schemas.microsoft.com/office/drawing/2014/main" id="{A157B864-75CC-63AA-AC18-ED5487876749}"/>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16</a:t>
              </a:r>
            </a:p>
          </p:txBody>
        </p:sp>
      </p:grpSp>
      <p:sp>
        <p:nvSpPr>
          <p:cNvPr id="20" name="AutoShape 20">
            <a:extLst>
              <a:ext uri="{FF2B5EF4-FFF2-40B4-BE49-F238E27FC236}">
                <a16:creationId xmlns:a16="http://schemas.microsoft.com/office/drawing/2014/main" id="{EB6BBD8C-5103-FA6D-5825-CDDB13D73300}"/>
              </a:ext>
            </a:extLst>
          </p:cNvPr>
          <p:cNvSpPr/>
          <p:nvPr/>
        </p:nvSpPr>
        <p:spPr>
          <a:xfrm>
            <a:off x="2013527" y="3092917"/>
            <a:ext cx="0" cy="670983"/>
          </a:xfrm>
          <a:prstGeom prst="line">
            <a:avLst/>
          </a:prstGeom>
          <a:ln w="66675" cap="flat">
            <a:solidFill>
              <a:srgbClr val="000000"/>
            </a:solidFill>
            <a:prstDash val="solid"/>
            <a:headEnd type="none" w="sm" len="sm"/>
            <a:tailEnd type="none" w="sm" len="sm"/>
          </a:ln>
        </p:spPr>
        <p:txBody>
          <a:bodyPr/>
          <a:lstStyle/>
          <a:p>
            <a:endParaRPr lang="en-US" sz="1200"/>
          </a:p>
        </p:txBody>
      </p:sp>
      <p:sp>
        <p:nvSpPr>
          <p:cNvPr id="21" name="TextBox 21">
            <a:extLst>
              <a:ext uri="{FF2B5EF4-FFF2-40B4-BE49-F238E27FC236}">
                <a16:creationId xmlns:a16="http://schemas.microsoft.com/office/drawing/2014/main" id="{68934CFD-3C0C-3130-A639-D5382CEC71B1}"/>
              </a:ext>
            </a:extLst>
          </p:cNvPr>
          <p:cNvSpPr txBox="1"/>
          <p:nvPr/>
        </p:nvSpPr>
        <p:spPr>
          <a:xfrm>
            <a:off x="2314160" y="2948954"/>
            <a:ext cx="5838497" cy="974626"/>
          </a:xfrm>
          <a:prstGeom prst="rect">
            <a:avLst/>
          </a:prstGeom>
        </p:spPr>
        <p:txBody>
          <a:bodyPr wrap="square" lIns="0" tIns="0" rIns="0" bIns="0" rtlCol="0" anchor="t">
            <a:spAutoFit/>
          </a:bodyPr>
          <a:lstStyle/>
          <a:p>
            <a:pPr>
              <a:lnSpc>
                <a:spcPts val="1867"/>
              </a:lnSpc>
            </a:pPr>
            <a:r>
              <a:rPr lang="vi-VN" sz="1867">
                <a:latin typeface="Times New Roman" panose="02020603050405020304" pitchFamily="18" charset="0"/>
                <a:ea typeface="Lato"/>
                <a:cs typeface="Times New Roman" panose="02020603050405020304" pitchFamily="18" charset="0"/>
                <a:sym typeface="Lato"/>
              </a:rPr>
              <a:t>Thói quen sinh hoạt không điều độ của sinh viên ảnh hưởng rất tiêu cực đến cuộc sống sinh viên, đáng kể đến là kết quả học tập giảm sút trầm trọng, khả năng tiếp thu kiến thức kém và kết quả các bài kiểm tra thấp.</a:t>
            </a:r>
          </a:p>
        </p:txBody>
      </p:sp>
      <p:sp>
        <p:nvSpPr>
          <p:cNvPr id="17" name="TextBox 16">
            <a:extLst>
              <a:ext uri="{FF2B5EF4-FFF2-40B4-BE49-F238E27FC236}">
                <a16:creationId xmlns:a16="http://schemas.microsoft.com/office/drawing/2014/main" id="{9680ED5A-CAA9-6CAC-31CE-C080762B4206}"/>
              </a:ext>
            </a:extLst>
          </p:cNvPr>
          <p:cNvSpPr txBox="1"/>
          <p:nvPr/>
        </p:nvSpPr>
        <p:spPr>
          <a:xfrm rot="16200000">
            <a:off x="248320" y="2861112"/>
            <a:ext cx="2004709" cy="400110"/>
          </a:xfrm>
          <a:prstGeom prst="rect">
            <a:avLst/>
          </a:prstGeom>
          <a:noFill/>
        </p:spPr>
        <p:txBody>
          <a:bodyPr wrap="square" rtlCol="0">
            <a:spAutoFit/>
          </a:bodyPr>
          <a:lstStyle/>
          <a:p>
            <a:r>
              <a:rPr lang="vi-VN" sz="2000" b="1">
                <a:latin typeface="+mj-lt"/>
              </a:rPr>
              <a:t>KẾT LUẬN</a:t>
            </a:r>
            <a:endParaRPr lang="en-US" sz="2000" b="1">
              <a:latin typeface="+mj-lt"/>
            </a:endParaRPr>
          </a:p>
        </p:txBody>
      </p:sp>
    </p:spTree>
    <p:extLst>
      <p:ext uri="{BB962C8B-B14F-4D97-AF65-F5344CB8AC3E}">
        <p14:creationId xmlns:p14="http://schemas.microsoft.com/office/powerpoint/2010/main" val="184920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37906" y="-412149"/>
            <a:ext cx="7687117" cy="6616019"/>
            <a:chOff x="0" y="0"/>
            <a:chExt cx="1786404" cy="1537492"/>
          </a:xfrm>
        </p:grpSpPr>
        <p:sp>
          <p:nvSpPr>
            <p:cNvPr id="3" name="Freeform 3"/>
            <p:cNvSpPr/>
            <p:nvPr/>
          </p:nvSpPr>
          <p:spPr>
            <a:xfrm flipH="1">
              <a:off x="0" y="0"/>
              <a:ext cx="1786404" cy="1537492"/>
            </a:xfrm>
            <a:custGeom>
              <a:avLst/>
              <a:gdLst/>
              <a:ahLst/>
              <a:cxnLst/>
              <a:rect l="l" t="t" r="r" b="b"/>
              <a:pathLst>
                <a:path w="1786404" h="1537492">
                  <a:moveTo>
                    <a:pt x="1783046" y="0"/>
                  </a:moveTo>
                  <a:lnTo>
                    <a:pt x="3357" y="0"/>
                  </a:lnTo>
                  <a:cubicBezTo>
                    <a:pt x="2467" y="0"/>
                    <a:pt x="1613" y="354"/>
                    <a:pt x="983" y="983"/>
                  </a:cubicBezTo>
                  <a:cubicBezTo>
                    <a:pt x="354" y="1613"/>
                    <a:pt x="0" y="2467"/>
                    <a:pt x="0" y="3357"/>
                  </a:cubicBezTo>
                  <a:lnTo>
                    <a:pt x="0" y="1534134"/>
                  </a:lnTo>
                  <a:cubicBezTo>
                    <a:pt x="0" y="1535025"/>
                    <a:pt x="354" y="1535879"/>
                    <a:pt x="983" y="1536508"/>
                  </a:cubicBezTo>
                  <a:cubicBezTo>
                    <a:pt x="1613" y="1537138"/>
                    <a:pt x="2467" y="1537492"/>
                    <a:pt x="3357" y="1537492"/>
                  </a:cubicBezTo>
                  <a:lnTo>
                    <a:pt x="1783046" y="1537492"/>
                  </a:lnTo>
                  <a:cubicBezTo>
                    <a:pt x="1783937" y="1537492"/>
                    <a:pt x="1784791" y="1537138"/>
                    <a:pt x="1785420" y="1536508"/>
                  </a:cubicBezTo>
                  <a:cubicBezTo>
                    <a:pt x="1786050" y="1535879"/>
                    <a:pt x="1786404" y="1535025"/>
                    <a:pt x="1786404" y="1534134"/>
                  </a:cubicBezTo>
                  <a:lnTo>
                    <a:pt x="1786404" y="3357"/>
                  </a:lnTo>
                  <a:cubicBezTo>
                    <a:pt x="1786404" y="2467"/>
                    <a:pt x="1786050" y="1613"/>
                    <a:pt x="1785420" y="983"/>
                  </a:cubicBezTo>
                  <a:cubicBezTo>
                    <a:pt x="1784791" y="354"/>
                    <a:pt x="1783937" y="0"/>
                    <a:pt x="1783046" y="0"/>
                  </a:cubicBezTo>
                  <a:close/>
                </a:path>
              </a:pathLst>
            </a:custGeom>
            <a:blipFill>
              <a:blip r:embed="rId2"/>
              <a:stretch>
                <a:fillRect l="-14590" r="-14590"/>
              </a:stretch>
            </a:blipFill>
          </p:spPr>
          <p:txBody>
            <a:bodyPr/>
            <a:lstStyle/>
            <a:p>
              <a:endParaRPr lang="en-US" sz="1200"/>
            </a:p>
          </p:txBody>
        </p:sp>
      </p:grpSp>
      <p:grpSp>
        <p:nvGrpSpPr>
          <p:cNvPr id="4" name="Group 4"/>
          <p:cNvGrpSpPr/>
          <p:nvPr/>
        </p:nvGrpSpPr>
        <p:grpSpPr>
          <a:xfrm>
            <a:off x="342899" y="276844"/>
            <a:ext cx="6510353" cy="2948957"/>
            <a:chOff x="0" y="0"/>
            <a:chExt cx="2571991" cy="1405882"/>
          </a:xfrm>
        </p:grpSpPr>
        <p:sp>
          <p:nvSpPr>
            <p:cNvPr id="5" name="Freeform 5"/>
            <p:cNvSpPr/>
            <p:nvPr/>
          </p:nvSpPr>
          <p:spPr>
            <a:xfrm>
              <a:off x="0" y="0"/>
              <a:ext cx="2571991" cy="1405882"/>
            </a:xfrm>
            <a:custGeom>
              <a:avLst/>
              <a:gdLst/>
              <a:ahLst/>
              <a:cxnLst/>
              <a:rect l="l" t="t" r="r" b="b"/>
              <a:pathLst>
                <a:path w="2571991" h="1405882">
                  <a:moveTo>
                    <a:pt x="3964" y="0"/>
                  </a:moveTo>
                  <a:lnTo>
                    <a:pt x="2568027" y="0"/>
                  </a:lnTo>
                  <a:cubicBezTo>
                    <a:pt x="2569079" y="0"/>
                    <a:pt x="2570087" y="418"/>
                    <a:pt x="2570830" y="1161"/>
                  </a:cubicBezTo>
                  <a:cubicBezTo>
                    <a:pt x="2571574" y="1904"/>
                    <a:pt x="2571991" y="2913"/>
                    <a:pt x="2571991" y="3964"/>
                  </a:cubicBezTo>
                  <a:lnTo>
                    <a:pt x="2571991" y="1401918"/>
                  </a:lnTo>
                  <a:cubicBezTo>
                    <a:pt x="2571991" y="1402969"/>
                    <a:pt x="2571574" y="1403978"/>
                    <a:pt x="2570830" y="1404721"/>
                  </a:cubicBezTo>
                  <a:cubicBezTo>
                    <a:pt x="2570087" y="1405464"/>
                    <a:pt x="2569079" y="1405882"/>
                    <a:pt x="2568027" y="1405882"/>
                  </a:cubicBezTo>
                  <a:lnTo>
                    <a:pt x="3964" y="1405882"/>
                  </a:lnTo>
                  <a:cubicBezTo>
                    <a:pt x="2913" y="1405882"/>
                    <a:pt x="1904" y="1405464"/>
                    <a:pt x="1161" y="1404721"/>
                  </a:cubicBezTo>
                  <a:cubicBezTo>
                    <a:pt x="418" y="1403978"/>
                    <a:pt x="0" y="1402969"/>
                    <a:pt x="0" y="1401918"/>
                  </a:cubicBezTo>
                  <a:lnTo>
                    <a:pt x="0" y="3964"/>
                  </a:lnTo>
                  <a:cubicBezTo>
                    <a:pt x="0" y="2913"/>
                    <a:pt x="418" y="1904"/>
                    <a:pt x="1161" y="1161"/>
                  </a:cubicBezTo>
                  <a:cubicBezTo>
                    <a:pt x="1904" y="418"/>
                    <a:pt x="2913" y="0"/>
                    <a:pt x="3964" y="0"/>
                  </a:cubicBezTo>
                  <a:close/>
                </a:path>
              </a:pathLst>
            </a:custGeom>
            <a:solidFill>
              <a:srgbClr val="EBE2D6"/>
            </a:solidFill>
          </p:spPr>
          <p:txBody>
            <a:bodyPr/>
            <a:lstStyle/>
            <a:p>
              <a:endParaRPr lang="en-US" sz="1200"/>
            </a:p>
          </p:txBody>
        </p:sp>
        <p:sp>
          <p:nvSpPr>
            <p:cNvPr id="6" name="TextBox 6"/>
            <p:cNvSpPr txBox="1"/>
            <p:nvPr/>
          </p:nvSpPr>
          <p:spPr>
            <a:xfrm>
              <a:off x="0" y="-38100"/>
              <a:ext cx="2571991" cy="1443982"/>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7" name="Group 7"/>
          <p:cNvGrpSpPr/>
          <p:nvPr/>
        </p:nvGrpSpPr>
        <p:grpSpPr>
          <a:xfrm>
            <a:off x="11566456" y="6230044"/>
            <a:ext cx="282645" cy="285057"/>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9" name="TextBox 9"/>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3</a:t>
              </a:r>
            </a:p>
          </p:txBody>
        </p:sp>
      </p:grpSp>
      <p:sp>
        <p:nvSpPr>
          <p:cNvPr id="12" name="TextBox 12"/>
          <p:cNvSpPr txBox="1"/>
          <p:nvPr/>
        </p:nvSpPr>
        <p:spPr>
          <a:xfrm>
            <a:off x="575315" y="889000"/>
            <a:ext cx="6045519" cy="1038746"/>
          </a:xfrm>
          <a:prstGeom prst="rect">
            <a:avLst/>
          </a:prstGeom>
        </p:spPr>
        <p:txBody>
          <a:bodyPr lIns="0" tIns="0" rIns="0" bIns="0" rtlCol="0" anchor="t">
            <a:spAutoFit/>
          </a:bodyPr>
          <a:lstStyle/>
          <a:p>
            <a:pPr>
              <a:lnSpc>
                <a:spcPts val="2660"/>
              </a:lnSpc>
            </a:pPr>
            <a:r>
              <a:rPr lang="en-US" sz="2608" b="1" spc="-91" dirty="0">
                <a:solidFill>
                  <a:srgbClr val="000000"/>
                </a:solidFill>
                <a:latin typeface="Times New Roman" panose="02020603050405020304" pitchFamily="18" charset="0"/>
                <a:cs typeface="Times New Roman" panose="02020603050405020304" pitchFamily="18" charset="0"/>
                <a:sym typeface="Lato"/>
              </a:rPr>
              <a:t>“</a:t>
            </a:r>
            <a:r>
              <a:rPr lang="en-US" sz="2608" b="1" spc="-91" dirty="0" err="1">
                <a:solidFill>
                  <a:srgbClr val="000000"/>
                </a:solidFill>
                <a:latin typeface="Times New Roman" panose="02020603050405020304" pitchFamily="18" charset="0"/>
                <a:cs typeface="Times New Roman" panose="02020603050405020304" pitchFamily="18" charset="0"/>
                <a:sym typeface="Lato"/>
              </a:rPr>
              <a:t>Đề</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xuất</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các</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biện</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pháp</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và</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khuyến</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nghị</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giúp</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duy</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trì</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sinh</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hoạt</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điều</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độ</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nâng</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cao</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kết</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quả</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học</a:t>
            </a:r>
            <a:r>
              <a:rPr lang="en-US" sz="2608" b="1" spc="-91" dirty="0">
                <a:solidFill>
                  <a:srgbClr val="000000"/>
                </a:solidFill>
                <a:latin typeface="Times New Roman" panose="02020603050405020304" pitchFamily="18" charset="0"/>
                <a:cs typeface="Times New Roman" panose="02020603050405020304" pitchFamily="18" charset="0"/>
                <a:sym typeface="Lato"/>
              </a:rPr>
              <a:t> </a:t>
            </a:r>
            <a:r>
              <a:rPr lang="en-US" sz="2608" b="1" spc="-91" dirty="0" err="1">
                <a:solidFill>
                  <a:srgbClr val="000000"/>
                </a:solidFill>
                <a:latin typeface="Times New Roman" panose="02020603050405020304" pitchFamily="18" charset="0"/>
                <a:cs typeface="Times New Roman" panose="02020603050405020304" pitchFamily="18" charset="0"/>
                <a:sym typeface="Lato"/>
              </a:rPr>
              <a:t>tập</a:t>
            </a:r>
            <a:r>
              <a:rPr lang="en-US" sz="2608" b="1" spc="-91" dirty="0">
                <a:solidFill>
                  <a:srgbClr val="000000"/>
                </a:solidFill>
                <a:latin typeface="Times New Roman" panose="02020603050405020304" pitchFamily="18" charset="0"/>
                <a:cs typeface="Times New Roman" panose="02020603050405020304" pitchFamily="18" charset="0"/>
                <a:sym typeface="Lato"/>
              </a:rPr>
              <a:t>.”</a:t>
            </a:r>
          </a:p>
        </p:txBody>
      </p:sp>
      <p:sp>
        <p:nvSpPr>
          <p:cNvPr id="11" name="TextBox 10">
            <a:extLst>
              <a:ext uri="{FF2B5EF4-FFF2-40B4-BE49-F238E27FC236}">
                <a16:creationId xmlns:a16="http://schemas.microsoft.com/office/drawing/2014/main" id="{74998904-E111-F371-582A-A5D80F0164C9}"/>
              </a:ext>
            </a:extLst>
          </p:cNvPr>
          <p:cNvSpPr txBox="1"/>
          <p:nvPr/>
        </p:nvSpPr>
        <p:spPr>
          <a:xfrm>
            <a:off x="151818" y="4179476"/>
            <a:ext cx="4219675" cy="1358321"/>
          </a:xfrm>
          <a:prstGeom prst="rect">
            <a:avLst/>
          </a:prstGeom>
          <a:noFill/>
        </p:spPr>
        <p:txBody>
          <a:bodyPr wrap="square" rtlCol="0">
            <a:spAutoFit/>
          </a:bodyPr>
          <a:lstStyle/>
          <a:p>
            <a:pPr algn="just">
              <a:lnSpc>
                <a:spcPts val="1440"/>
              </a:lnSpc>
            </a:pPr>
            <a:r>
              <a:rPr lang="en-US" i="1">
                <a:latin typeface="Times New Roman" panose="02020603050405020304" pitchFamily="18" charset="0"/>
                <a:cs typeface="Times New Roman" panose="02020603050405020304" pitchFamily="18" charset="0"/>
              </a:rPr>
              <a:t>Luận điểm: “</a:t>
            </a:r>
            <a:r>
              <a:rPr lang="vi-VN" i="1">
                <a:latin typeface="Times New Roman" panose="02020603050405020304" pitchFamily="18" charset="0"/>
                <a:cs typeface="Times New Roman" panose="02020603050405020304" pitchFamily="18" charset="0"/>
              </a:rPr>
              <a:t>Việc cải thiện sinh hoạt của sinh viên đòi hỏi sự phối hợp đồng thời giữa sinh viên, gia đình và nhà trường</a:t>
            </a:r>
            <a:r>
              <a:rPr lang="en-US" i="1">
                <a:latin typeface="Times New Roman" panose="02020603050405020304" pitchFamily="18" charset="0"/>
                <a:cs typeface="Times New Roman" panose="02020603050405020304" pitchFamily="18" charset="0"/>
              </a:rPr>
              <a:t>. </a:t>
            </a:r>
            <a:r>
              <a:rPr lang="vi-VN" i="1">
                <a:latin typeface="Times New Roman" panose="02020603050405020304" pitchFamily="18" charset="0"/>
                <a:cs typeface="Times New Roman" panose="02020603050405020304" pitchFamily="18" charset="0"/>
              </a:rPr>
              <a:t>Sinh viên cần tự rèn luyện quản lý thời gian, gia đình định hướng và nhà trường hỗ trợ giáo dục sức khỏe để duy trì sinh hoạt ổn định, từ đó nâng cao kết quả học tập.</a:t>
            </a:r>
            <a:r>
              <a:rPr lang="en-US" i="1">
                <a:latin typeface="Times New Roman" panose="02020603050405020304" pitchFamily="18" charset="0"/>
                <a:cs typeface="Times New Roman" panose="02020603050405020304" pitchFamily="18" charset="0"/>
              </a:rPr>
              <a:t>”</a:t>
            </a:r>
            <a:endParaRPr lang="vi-VN" i="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221" y="342900"/>
            <a:ext cx="4151221" cy="3086100"/>
            <a:chOff x="0" y="0"/>
            <a:chExt cx="964699" cy="717176"/>
          </a:xfrm>
        </p:grpSpPr>
        <p:sp>
          <p:nvSpPr>
            <p:cNvPr id="3" name="Freeform 3"/>
            <p:cNvSpPr/>
            <p:nvPr/>
          </p:nvSpPr>
          <p:spPr>
            <a:xfrm>
              <a:off x="0" y="0"/>
              <a:ext cx="964699" cy="717176"/>
            </a:xfrm>
            <a:custGeom>
              <a:avLst/>
              <a:gdLst/>
              <a:ahLst/>
              <a:cxnLst/>
              <a:rect l="l" t="t" r="r" b="b"/>
              <a:pathLst>
                <a:path w="964699" h="717176">
                  <a:moveTo>
                    <a:pt x="0" y="0"/>
                  </a:moveTo>
                  <a:lnTo>
                    <a:pt x="964699" y="0"/>
                  </a:lnTo>
                  <a:lnTo>
                    <a:pt x="964699" y="717176"/>
                  </a:lnTo>
                  <a:lnTo>
                    <a:pt x="0" y="717176"/>
                  </a:lnTo>
                  <a:close/>
                </a:path>
              </a:pathLst>
            </a:custGeom>
            <a:blipFill>
              <a:blip r:embed="rId2"/>
              <a:stretch>
                <a:fillRect l="-5756" r="-5756"/>
              </a:stretch>
            </a:blipFill>
          </p:spPr>
          <p:txBody>
            <a:bodyPr/>
            <a:lstStyle/>
            <a:p>
              <a:endParaRPr lang="en-US" sz="1200"/>
            </a:p>
          </p:txBody>
        </p:sp>
      </p:grpSp>
      <p:grpSp>
        <p:nvGrpSpPr>
          <p:cNvPr id="4" name="Group 4"/>
          <p:cNvGrpSpPr/>
          <p:nvPr/>
        </p:nvGrpSpPr>
        <p:grpSpPr>
          <a:xfrm>
            <a:off x="8128000" y="342900"/>
            <a:ext cx="4165757" cy="3086100"/>
            <a:chOff x="0" y="0"/>
            <a:chExt cx="968077" cy="717176"/>
          </a:xfrm>
        </p:grpSpPr>
        <p:sp>
          <p:nvSpPr>
            <p:cNvPr id="5" name="Freeform 5"/>
            <p:cNvSpPr/>
            <p:nvPr/>
          </p:nvSpPr>
          <p:spPr>
            <a:xfrm>
              <a:off x="0" y="0"/>
              <a:ext cx="968077" cy="717176"/>
            </a:xfrm>
            <a:custGeom>
              <a:avLst/>
              <a:gdLst/>
              <a:ahLst/>
              <a:cxnLst/>
              <a:rect l="l" t="t" r="r" b="b"/>
              <a:pathLst>
                <a:path w="968077" h="717176">
                  <a:moveTo>
                    <a:pt x="0" y="0"/>
                  </a:moveTo>
                  <a:lnTo>
                    <a:pt x="968077" y="0"/>
                  </a:lnTo>
                  <a:lnTo>
                    <a:pt x="968077" y="717176"/>
                  </a:lnTo>
                  <a:lnTo>
                    <a:pt x="0" y="717176"/>
                  </a:lnTo>
                  <a:close/>
                </a:path>
              </a:pathLst>
            </a:custGeom>
            <a:blipFill>
              <a:blip r:embed="rId3"/>
              <a:stretch>
                <a:fillRect l="-5492" r="-5492"/>
              </a:stretch>
            </a:blipFill>
          </p:spPr>
          <p:txBody>
            <a:bodyPr/>
            <a:lstStyle/>
            <a:p>
              <a:endParaRPr lang="en-US" sz="1200"/>
            </a:p>
          </p:txBody>
        </p:sp>
      </p:grpSp>
      <p:grpSp>
        <p:nvGrpSpPr>
          <p:cNvPr id="6" name="Group 6"/>
          <p:cNvGrpSpPr/>
          <p:nvPr/>
        </p:nvGrpSpPr>
        <p:grpSpPr>
          <a:xfrm>
            <a:off x="4064000" y="3429000"/>
            <a:ext cx="4064000" cy="3086100"/>
            <a:chOff x="0" y="0"/>
            <a:chExt cx="944430" cy="717176"/>
          </a:xfrm>
        </p:grpSpPr>
        <p:sp>
          <p:nvSpPr>
            <p:cNvPr id="7" name="Freeform 7"/>
            <p:cNvSpPr/>
            <p:nvPr/>
          </p:nvSpPr>
          <p:spPr>
            <a:xfrm>
              <a:off x="0" y="0"/>
              <a:ext cx="944430" cy="717176"/>
            </a:xfrm>
            <a:custGeom>
              <a:avLst/>
              <a:gdLst/>
              <a:ahLst/>
              <a:cxnLst/>
              <a:rect l="l" t="t" r="r" b="b"/>
              <a:pathLst>
                <a:path w="944430" h="717176">
                  <a:moveTo>
                    <a:pt x="0" y="0"/>
                  </a:moveTo>
                  <a:lnTo>
                    <a:pt x="944430" y="0"/>
                  </a:lnTo>
                  <a:lnTo>
                    <a:pt x="944430" y="717176"/>
                  </a:lnTo>
                  <a:lnTo>
                    <a:pt x="0" y="717176"/>
                  </a:lnTo>
                  <a:close/>
                </a:path>
              </a:pathLst>
            </a:custGeom>
            <a:blipFill>
              <a:blip r:embed="rId4"/>
              <a:stretch>
                <a:fillRect l="-6988" r="-6988"/>
              </a:stretch>
            </a:blipFill>
          </p:spPr>
          <p:txBody>
            <a:bodyPr/>
            <a:lstStyle/>
            <a:p>
              <a:endParaRPr lang="en-US" sz="1200"/>
            </a:p>
          </p:txBody>
        </p:sp>
      </p:grpSp>
      <p:grpSp>
        <p:nvGrpSpPr>
          <p:cNvPr id="8" name="Group 8"/>
          <p:cNvGrpSpPr/>
          <p:nvPr/>
        </p:nvGrpSpPr>
        <p:grpSpPr>
          <a:xfrm>
            <a:off x="4064000" y="6071775"/>
            <a:ext cx="4064000" cy="443325"/>
            <a:chOff x="0" y="0"/>
            <a:chExt cx="1605531" cy="175141"/>
          </a:xfrm>
        </p:grpSpPr>
        <p:sp>
          <p:nvSpPr>
            <p:cNvPr id="9" name="Freeform 9"/>
            <p:cNvSpPr/>
            <p:nvPr/>
          </p:nvSpPr>
          <p:spPr>
            <a:xfrm>
              <a:off x="0" y="0"/>
              <a:ext cx="1605531" cy="175141"/>
            </a:xfrm>
            <a:custGeom>
              <a:avLst/>
              <a:gdLst/>
              <a:ahLst/>
              <a:cxnLst/>
              <a:rect l="l" t="t" r="r" b="b"/>
              <a:pathLst>
                <a:path w="1605531" h="175141">
                  <a:moveTo>
                    <a:pt x="0" y="0"/>
                  </a:moveTo>
                  <a:lnTo>
                    <a:pt x="1605531" y="0"/>
                  </a:lnTo>
                  <a:lnTo>
                    <a:pt x="1605531" y="175141"/>
                  </a:lnTo>
                  <a:lnTo>
                    <a:pt x="0" y="175141"/>
                  </a:lnTo>
                  <a:close/>
                </a:path>
              </a:pathLst>
            </a:custGeom>
            <a:solidFill>
              <a:srgbClr val="202020"/>
            </a:solidFill>
          </p:spPr>
          <p:txBody>
            <a:bodyPr/>
            <a:lstStyle/>
            <a:p>
              <a:endParaRPr lang="en-US" sz="1200"/>
            </a:p>
          </p:txBody>
        </p:sp>
        <p:sp>
          <p:nvSpPr>
            <p:cNvPr id="10" name="TextBox 10"/>
            <p:cNvSpPr txBox="1"/>
            <p:nvPr/>
          </p:nvSpPr>
          <p:spPr>
            <a:xfrm>
              <a:off x="0" y="-38100"/>
              <a:ext cx="1605531" cy="213241"/>
            </a:xfrm>
            <a:prstGeom prst="rect">
              <a:avLst/>
            </a:prstGeom>
          </p:spPr>
          <p:txBody>
            <a:bodyPr lIns="33867" tIns="33867" rIns="33867" bIns="33867" rtlCol="0" anchor="ctr"/>
            <a:lstStyle/>
            <a:p>
              <a:pPr algn="ctr">
                <a:lnSpc>
                  <a:spcPts val="1850"/>
                </a:lnSpc>
              </a:pPr>
              <a:endParaRPr sz="1200"/>
            </a:p>
          </p:txBody>
        </p:sp>
      </p:grpSp>
      <p:grpSp>
        <p:nvGrpSpPr>
          <p:cNvPr id="11" name="Group 11"/>
          <p:cNvGrpSpPr/>
          <p:nvPr/>
        </p:nvGrpSpPr>
        <p:grpSpPr>
          <a:xfrm>
            <a:off x="-87221" y="2985675"/>
            <a:ext cx="4151221" cy="443325"/>
            <a:chOff x="0" y="0"/>
            <a:chExt cx="1639988" cy="175141"/>
          </a:xfrm>
        </p:grpSpPr>
        <p:sp>
          <p:nvSpPr>
            <p:cNvPr id="12" name="Freeform 12"/>
            <p:cNvSpPr/>
            <p:nvPr/>
          </p:nvSpPr>
          <p:spPr>
            <a:xfrm>
              <a:off x="0" y="0"/>
              <a:ext cx="1639988" cy="175141"/>
            </a:xfrm>
            <a:custGeom>
              <a:avLst/>
              <a:gdLst/>
              <a:ahLst/>
              <a:cxnLst/>
              <a:rect l="l" t="t" r="r" b="b"/>
              <a:pathLst>
                <a:path w="1639988" h="175141">
                  <a:moveTo>
                    <a:pt x="0" y="0"/>
                  </a:moveTo>
                  <a:lnTo>
                    <a:pt x="1639988" y="0"/>
                  </a:lnTo>
                  <a:lnTo>
                    <a:pt x="1639988" y="175141"/>
                  </a:lnTo>
                  <a:lnTo>
                    <a:pt x="0" y="175141"/>
                  </a:lnTo>
                  <a:close/>
                </a:path>
              </a:pathLst>
            </a:custGeom>
            <a:solidFill>
              <a:srgbClr val="202020"/>
            </a:solidFill>
          </p:spPr>
          <p:txBody>
            <a:bodyPr/>
            <a:lstStyle/>
            <a:p>
              <a:endParaRPr lang="en-US" sz="1200"/>
            </a:p>
          </p:txBody>
        </p:sp>
        <p:sp>
          <p:nvSpPr>
            <p:cNvPr id="13" name="TextBox 13"/>
            <p:cNvSpPr txBox="1"/>
            <p:nvPr/>
          </p:nvSpPr>
          <p:spPr>
            <a:xfrm>
              <a:off x="0" y="-38100"/>
              <a:ext cx="1639988" cy="213241"/>
            </a:xfrm>
            <a:prstGeom prst="rect">
              <a:avLst/>
            </a:prstGeom>
          </p:spPr>
          <p:txBody>
            <a:bodyPr lIns="33867" tIns="33867" rIns="33867" bIns="33867" rtlCol="0" anchor="ctr"/>
            <a:lstStyle/>
            <a:p>
              <a:pPr algn="ctr">
                <a:lnSpc>
                  <a:spcPts val="1850"/>
                </a:lnSpc>
              </a:pPr>
              <a:endParaRPr sz="1200"/>
            </a:p>
          </p:txBody>
        </p:sp>
      </p:grpSp>
      <p:grpSp>
        <p:nvGrpSpPr>
          <p:cNvPr id="14" name="Group 14"/>
          <p:cNvGrpSpPr/>
          <p:nvPr/>
        </p:nvGrpSpPr>
        <p:grpSpPr>
          <a:xfrm>
            <a:off x="8128000" y="2985675"/>
            <a:ext cx="4165757" cy="443325"/>
            <a:chOff x="0" y="0"/>
            <a:chExt cx="1645731" cy="175141"/>
          </a:xfrm>
        </p:grpSpPr>
        <p:sp>
          <p:nvSpPr>
            <p:cNvPr id="15" name="Freeform 15"/>
            <p:cNvSpPr/>
            <p:nvPr/>
          </p:nvSpPr>
          <p:spPr>
            <a:xfrm>
              <a:off x="0" y="0"/>
              <a:ext cx="1645731" cy="175141"/>
            </a:xfrm>
            <a:custGeom>
              <a:avLst/>
              <a:gdLst/>
              <a:ahLst/>
              <a:cxnLst/>
              <a:rect l="l" t="t" r="r" b="b"/>
              <a:pathLst>
                <a:path w="1645731" h="175141">
                  <a:moveTo>
                    <a:pt x="0" y="0"/>
                  </a:moveTo>
                  <a:lnTo>
                    <a:pt x="1645731" y="0"/>
                  </a:lnTo>
                  <a:lnTo>
                    <a:pt x="1645731" y="175141"/>
                  </a:lnTo>
                  <a:lnTo>
                    <a:pt x="0" y="175141"/>
                  </a:lnTo>
                  <a:close/>
                </a:path>
              </a:pathLst>
            </a:custGeom>
            <a:solidFill>
              <a:srgbClr val="202020"/>
            </a:solidFill>
          </p:spPr>
          <p:txBody>
            <a:bodyPr/>
            <a:lstStyle/>
            <a:p>
              <a:endParaRPr lang="en-US" sz="1200"/>
            </a:p>
          </p:txBody>
        </p:sp>
        <p:sp>
          <p:nvSpPr>
            <p:cNvPr id="16" name="TextBox 16"/>
            <p:cNvSpPr txBox="1"/>
            <p:nvPr/>
          </p:nvSpPr>
          <p:spPr>
            <a:xfrm>
              <a:off x="0" y="-38100"/>
              <a:ext cx="1645731" cy="213241"/>
            </a:xfrm>
            <a:prstGeom prst="rect">
              <a:avLst/>
            </a:prstGeom>
          </p:spPr>
          <p:txBody>
            <a:bodyPr lIns="33867" tIns="33867" rIns="33867" bIns="33867" rtlCol="0" anchor="ctr"/>
            <a:lstStyle/>
            <a:p>
              <a:pPr algn="ctr">
                <a:lnSpc>
                  <a:spcPts val="1850"/>
                </a:lnSpc>
              </a:pPr>
              <a:endParaRPr sz="1200"/>
            </a:p>
          </p:txBody>
        </p:sp>
      </p:grpSp>
      <p:grpSp>
        <p:nvGrpSpPr>
          <p:cNvPr id="17" name="Group 17"/>
          <p:cNvGrpSpPr/>
          <p:nvPr/>
        </p:nvGrpSpPr>
        <p:grpSpPr>
          <a:xfrm>
            <a:off x="11566456" y="6230044"/>
            <a:ext cx="282645" cy="285057"/>
            <a:chOff x="0" y="0"/>
            <a:chExt cx="205716" cy="207472"/>
          </a:xfrm>
        </p:grpSpPr>
        <p:sp>
          <p:nvSpPr>
            <p:cNvPr id="18" name="Freeform 1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9" name="TextBox 19"/>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17</a:t>
              </a:r>
            </a:p>
          </p:txBody>
        </p:sp>
      </p:grpSp>
      <p:sp>
        <p:nvSpPr>
          <p:cNvPr id="20" name="TextBox 20"/>
          <p:cNvSpPr txBox="1"/>
          <p:nvPr/>
        </p:nvSpPr>
        <p:spPr>
          <a:xfrm>
            <a:off x="4747355" y="6145996"/>
            <a:ext cx="2752213" cy="232628"/>
          </a:xfrm>
          <a:prstGeom prst="rect">
            <a:avLst/>
          </a:prstGeom>
        </p:spPr>
        <p:txBody>
          <a:bodyPr lIns="0" tIns="0" rIns="0" bIns="0" rtlCol="0" anchor="t">
            <a:spAutoFit/>
          </a:bodyPr>
          <a:lstStyle/>
          <a:p>
            <a:pPr>
              <a:lnSpc>
                <a:spcPts val="1946"/>
              </a:lnSpc>
            </a:pPr>
            <a:r>
              <a:rPr lang="en-US" sz="1390" b="1">
                <a:solidFill>
                  <a:srgbClr val="FFFFFF"/>
                </a:solidFill>
                <a:latin typeface="Poppins Bold"/>
                <a:ea typeface="Poppins Bold"/>
                <a:cs typeface="Poppins Bold"/>
                <a:sym typeface="Poppins Bold"/>
              </a:rPr>
              <a:t>/ L’INNOVATION</a:t>
            </a:r>
          </a:p>
        </p:txBody>
      </p:sp>
      <p:sp>
        <p:nvSpPr>
          <p:cNvPr id="21" name="TextBox 21"/>
          <p:cNvSpPr txBox="1"/>
          <p:nvPr/>
        </p:nvSpPr>
        <p:spPr>
          <a:xfrm>
            <a:off x="4350281" y="6149581"/>
            <a:ext cx="397075" cy="258404"/>
          </a:xfrm>
          <a:prstGeom prst="rect">
            <a:avLst/>
          </a:prstGeom>
        </p:spPr>
        <p:txBody>
          <a:bodyPr lIns="0" tIns="0" rIns="0" bIns="0" rtlCol="0" anchor="t">
            <a:spAutoFit/>
          </a:bodyPr>
          <a:lstStyle/>
          <a:p>
            <a:pPr algn="ctr">
              <a:lnSpc>
                <a:spcPts val="2040"/>
              </a:lnSpc>
            </a:pPr>
            <a:r>
              <a:rPr lang="en-US" sz="1838" b="1">
                <a:solidFill>
                  <a:srgbClr val="FFFFFF"/>
                </a:solidFill>
                <a:latin typeface="Poppins Bold"/>
                <a:ea typeface="Poppins Bold"/>
                <a:cs typeface="Poppins Bold"/>
                <a:sym typeface="Poppins Bold"/>
              </a:rPr>
              <a:t>2</a:t>
            </a:r>
          </a:p>
        </p:txBody>
      </p:sp>
      <p:sp>
        <p:nvSpPr>
          <p:cNvPr id="22" name="TextBox 22"/>
          <p:cNvSpPr txBox="1"/>
          <p:nvPr/>
        </p:nvSpPr>
        <p:spPr>
          <a:xfrm>
            <a:off x="683355" y="3059896"/>
            <a:ext cx="2752213" cy="232628"/>
          </a:xfrm>
          <a:prstGeom prst="rect">
            <a:avLst/>
          </a:prstGeom>
        </p:spPr>
        <p:txBody>
          <a:bodyPr lIns="0" tIns="0" rIns="0" bIns="0" rtlCol="0" anchor="t">
            <a:spAutoFit/>
          </a:bodyPr>
          <a:lstStyle/>
          <a:p>
            <a:pPr>
              <a:lnSpc>
                <a:spcPts val="1946"/>
              </a:lnSpc>
            </a:pPr>
            <a:r>
              <a:rPr lang="en-US" sz="1390" b="1">
                <a:solidFill>
                  <a:srgbClr val="FFFFFF"/>
                </a:solidFill>
                <a:latin typeface="Poppins Bold"/>
                <a:ea typeface="Poppins Bold"/>
                <a:cs typeface="Poppins Bold"/>
                <a:sym typeface="Poppins Bold"/>
              </a:rPr>
              <a:t>/ La satisfaction Client</a:t>
            </a:r>
          </a:p>
        </p:txBody>
      </p:sp>
      <p:sp>
        <p:nvSpPr>
          <p:cNvPr id="23" name="TextBox 23"/>
          <p:cNvSpPr txBox="1"/>
          <p:nvPr/>
        </p:nvSpPr>
        <p:spPr>
          <a:xfrm>
            <a:off x="286281" y="3063481"/>
            <a:ext cx="397075" cy="258404"/>
          </a:xfrm>
          <a:prstGeom prst="rect">
            <a:avLst/>
          </a:prstGeom>
        </p:spPr>
        <p:txBody>
          <a:bodyPr lIns="0" tIns="0" rIns="0" bIns="0" rtlCol="0" anchor="t">
            <a:spAutoFit/>
          </a:bodyPr>
          <a:lstStyle/>
          <a:p>
            <a:pPr algn="ctr">
              <a:lnSpc>
                <a:spcPts val="2040"/>
              </a:lnSpc>
            </a:pPr>
            <a:r>
              <a:rPr lang="en-US" sz="1838" b="1">
                <a:solidFill>
                  <a:srgbClr val="FFFFFF"/>
                </a:solidFill>
                <a:latin typeface="Poppins Bold"/>
                <a:ea typeface="Poppins Bold"/>
                <a:cs typeface="Poppins Bold"/>
                <a:sym typeface="Poppins Bold"/>
              </a:rPr>
              <a:t>1</a:t>
            </a:r>
          </a:p>
        </p:txBody>
      </p:sp>
      <p:sp>
        <p:nvSpPr>
          <p:cNvPr id="24" name="TextBox 24"/>
          <p:cNvSpPr txBox="1"/>
          <p:nvPr/>
        </p:nvSpPr>
        <p:spPr>
          <a:xfrm>
            <a:off x="8811355" y="3059896"/>
            <a:ext cx="2752213" cy="232628"/>
          </a:xfrm>
          <a:prstGeom prst="rect">
            <a:avLst/>
          </a:prstGeom>
        </p:spPr>
        <p:txBody>
          <a:bodyPr lIns="0" tIns="0" rIns="0" bIns="0" rtlCol="0" anchor="t">
            <a:spAutoFit/>
          </a:bodyPr>
          <a:lstStyle/>
          <a:p>
            <a:pPr>
              <a:lnSpc>
                <a:spcPts val="1946"/>
              </a:lnSpc>
            </a:pPr>
            <a:r>
              <a:rPr lang="en-US" sz="1390" b="1">
                <a:solidFill>
                  <a:srgbClr val="FFFFFF"/>
                </a:solidFill>
                <a:latin typeface="Poppins Bold"/>
                <a:ea typeface="Poppins Bold"/>
                <a:cs typeface="Poppins Bold"/>
                <a:sym typeface="Poppins Bold"/>
              </a:rPr>
              <a:t>/ L'ADAPTABILITÉ</a:t>
            </a:r>
          </a:p>
        </p:txBody>
      </p:sp>
      <p:sp>
        <p:nvSpPr>
          <p:cNvPr id="25" name="TextBox 25"/>
          <p:cNvSpPr txBox="1"/>
          <p:nvPr/>
        </p:nvSpPr>
        <p:spPr>
          <a:xfrm>
            <a:off x="8414281" y="3063481"/>
            <a:ext cx="397075" cy="258404"/>
          </a:xfrm>
          <a:prstGeom prst="rect">
            <a:avLst/>
          </a:prstGeom>
        </p:spPr>
        <p:txBody>
          <a:bodyPr lIns="0" tIns="0" rIns="0" bIns="0" rtlCol="0" anchor="t">
            <a:spAutoFit/>
          </a:bodyPr>
          <a:lstStyle/>
          <a:p>
            <a:pPr algn="ctr">
              <a:lnSpc>
                <a:spcPts val="2040"/>
              </a:lnSpc>
            </a:pPr>
            <a:r>
              <a:rPr lang="en-US" sz="1838" b="1">
                <a:solidFill>
                  <a:srgbClr val="FFFFFF"/>
                </a:solidFill>
                <a:latin typeface="Poppins Bold"/>
                <a:ea typeface="Poppins Bold"/>
                <a:cs typeface="Poppins Bold"/>
                <a:sym typeface="Poppins Bold"/>
              </a:rPr>
              <a:t>3</a:t>
            </a:r>
          </a:p>
        </p:txBody>
      </p:sp>
      <p:sp>
        <p:nvSpPr>
          <p:cNvPr id="26" name="TextBox 26"/>
          <p:cNvSpPr txBox="1"/>
          <p:nvPr/>
        </p:nvSpPr>
        <p:spPr>
          <a:xfrm>
            <a:off x="8731374" y="5091934"/>
            <a:ext cx="2959008" cy="706475"/>
          </a:xfrm>
          <a:prstGeom prst="rect">
            <a:avLst/>
          </a:prstGeom>
        </p:spPr>
        <p:txBody>
          <a:bodyPr lIns="0" tIns="0" rIns="0" bIns="0" rtlCol="0" anchor="t">
            <a:spAutoFit/>
          </a:bodyPr>
          <a:lstStyle/>
          <a:p>
            <a:pPr algn="just">
              <a:lnSpc>
                <a:spcPts val="1867"/>
              </a:lnSpc>
            </a:pPr>
            <a:r>
              <a:rPr lang="vi-VN" sz="1333" b="1">
                <a:solidFill>
                  <a:srgbClr val="000000"/>
                </a:solidFill>
                <a:latin typeface="Lato Bold"/>
                <a:ea typeface="Lato Bold"/>
                <a:cs typeface="Lato Bold"/>
                <a:sym typeface="Lato Bold"/>
              </a:rPr>
              <a:t>V</a:t>
            </a:r>
            <a:r>
              <a:rPr lang="en-US" sz="1333" b="1">
                <a:solidFill>
                  <a:srgbClr val="000000"/>
                </a:solidFill>
                <a:latin typeface="Lato Bold"/>
                <a:ea typeface="Lato Bold"/>
                <a:cs typeface="Lato Bold"/>
                <a:sym typeface="Lato Bold"/>
              </a:rPr>
              <a:t>ai trò của sự giám sát, yêu cầu của cha mẹ đối với học </a:t>
            </a:r>
            <a:r>
              <a:rPr lang="vi-VN" sz="1333" b="1">
                <a:solidFill>
                  <a:srgbClr val="000000"/>
                </a:solidFill>
                <a:latin typeface="Lato Bold"/>
                <a:ea typeface="Lato Bold"/>
                <a:cs typeface="Lato Bold"/>
                <a:sym typeface="Lato Bold"/>
              </a:rPr>
              <a:t>sinh và về phía nhà trường.</a:t>
            </a:r>
            <a:endParaRPr lang="en-US" sz="1333" b="1">
              <a:solidFill>
                <a:srgbClr val="000000"/>
              </a:solidFill>
              <a:latin typeface="Lato Bold"/>
              <a:ea typeface="Lato Bold"/>
              <a:cs typeface="Lato Bold"/>
              <a:sym typeface="Lato Bold"/>
            </a:endParaRPr>
          </a:p>
        </p:txBody>
      </p:sp>
      <p:sp>
        <p:nvSpPr>
          <p:cNvPr id="28" name="TextBox 28"/>
          <p:cNvSpPr txBox="1"/>
          <p:nvPr/>
        </p:nvSpPr>
        <p:spPr>
          <a:xfrm>
            <a:off x="4643957" y="1758105"/>
            <a:ext cx="2959008" cy="219163"/>
          </a:xfrm>
          <a:prstGeom prst="rect">
            <a:avLst/>
          </a:prstGeom>
        </p:spPr>
        <p:txBody>
          <a:bodyPr lIns="0" tIns="0" rIns="0" bIns="0" rtlCol="0" anchor="t">
            <a:spAutoFit/>
          </a:bodyPr>
          <a:lstStyle/>
          <a:p>
            <a:pPr>
              <a:lnSpc>
                <a:spcPts val="1867"/>
              </a:lnSpc>
            </a:pPr>
            <a:r>
              <a:rPr lang="vi-VN" sz="1333" b="1">
                <a:solidFill>
                  <a:srgbClr val="000000"/>
                </a:solidFill>
                <a:latin typeface="Lato Bold"/>
                <a:ea typeface="Lato Bold"/>
                <a:cs typeface="Lato Bold"/>
                <a:sym typeface="Lato Bold"/>
              </a:rPr>
              <a:t>T</a:t>
            </a:r>
            <a:r>
              <a:rPr lang="en-US" sz="1333" b="1">
                <a:solidFill>
                  <a:srgbClr val="000000"/>
                </a:solidFill>
                <a:latin typeface="Lato Bold"/>
                <a:ea typeface="Lato Bold"/>
                <a:cs typeface="Lato Bold"/>
                <a:sym typeface="Lato Bold"/>
              </a:rPr>
              <a:t>ác động của giấc ngủ và sự tập trung</a:t>
            </a:r>
          </a:p>
        </p:txBody>
      </p:sp>
      <p:sp>
        <p:nvSpPr>
          <p:cNvPr id="31" name="TextBox 31"/>
          <p:cNvSpPr txBox="1"/>
          <p:nvPr/>
        </p:nvSpPr>
        <p:spPr>
          <a:xfrm>
            <a:off x="476560" y="4860525"/>
            <a:ext cx="2959008" cy="462819"/>
          </a:xfrm>
          <a:prstGeom prst="rect">
            <a:avLst/>
          </a:prstGeom>
        </p:spPr>
        <p:txBody>
          <a:bodyPr lIns="0" tIns="0" rIns="0" bIns="0" rtlCol="0" anchor="t">
            <a:spAutoFit/>
          </a:bodyPr>
          <a:lstStyle/>
          <a:p>
            <a:pPr algn="ctr">
              <a:lnSpc>
                <a:spcPts val="1867"/>
              </a:lnSpc>
            </a:pPr>
            <a:r>
              <a:rPr lang="vi-VN" sz="1333" b="1">
                <a:solidFill>
                  <a:srgbClr val="000000"/>
                </a:solidFill>
                <a:latin typeface="Lato Bold"/>
                <a:ea typeface="Lato Bold"/>
                <a:cs typeface="Lato Bold"/>
                <a:sym typeface="Lato Bold"/>
              </a:rPr>
              <a:t>M</a:t>
            </a:r>
            <a:r>
              <a:rPr lang="en-US" sz="1333" b="1">
                <a:solidFill>
                  <a:srgbClr val="000000"/>
                </a:solidFill>
                <a:latin typeface="Lato Bold"/>
                <a:ea typeface="Lato Bold"/>
                <a:cs typeface="Lato Bold"/>
                <a:sym typeface="Lato Bold"/>
              </a:rPr>
              <a:t>ối liên hệ giữa hoạt động thể chất và căng thẳng học tập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3AF1A-EE69-A262-F0F6-3BB994CEAEC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7B8D3E5-A654-47A5-5CB2-AA1416EE0611}"/>
              </a:ext>
            </a:extLst>
          </p:cNvPr>
          <p:cNvGrpSpPr/>
          <p:nvPr/>
        </p:nvGrpSpPr>
        <p:grpSpPr>
          <a:xfrm>
            <a:off x="8681164" y="342900"/>
            <a:ext cx="3177123" cy="3148098"/>
            <a:chOff x="0" y="0"/>
            <a:chExt cx="1433756" cy="1420657"/>
          </a:xfrm>
        </p:grpSpPr>
        <p:sp>
          <p:nvSpPr>
            <p:cNvPr id="3" name="Freeform 3">
              <a:extLst>
                <a:ext uri="{FF2B5EF4-FFF2-40B4-BE49-F238E27FC236}">
                  <a16:creationId xmlns:a16="http://schemas.microsoft.com/office/drawing/2014/main" id="{E1B1F09C-D868-ACE8-A28A-0A306A4437A3}"/>
                </a:ext>
              </a:extLst>
            </p:cNvPr>
            <p:cNvSpPr/>
            <p:nvPr/>
          </p:nvSpPr>
          <p:spPr>
            <a:xfrm>
              <a:off x="0" y="0"/>
              <a:ext cx="1433756" cy="1420657"/>
            </a:xfrm>
            <a:custGeom>
              <a:avLst/>
              <a:gdLst/>
              <a:ahLst/>
              <a:cxnLst/>
              <a:rect l="l" t="t" r="r" b="b"/>
              <a:pathLst>
                <a:path w="1433756" h="1420657">
                  <a:moveTo>
                    <a:pt x="0" y="0"/>
                  </a:moveTo>
                  <a:lnTo>
                    <a:pt x="1433756" y="0"/>
                  </a:lnTo>
                  <a:lnTo>
                    <a:pt x="1433756" y="1420657"/>
                  </a:lnTo>
                  <a:lnTo>
                    <a:pt x="0" y="1420657"/>
                  </a:lnTo>
                  <a:close/>
                </a:path>
              </a:pathLst>
            </a:custGeom>
            <a:solidFill>
              <a:srgbClr val="202020"/>
            </a:solidFill>
          </p:spPr>
          <p:txBody>
            <a:bodyPr/>
            <a:lstStyle/>
            <a:p>
              <a:endParaRPr lang="en-US" sz="1200"/>
            </a:p>
          </p:txBody>
        </p:sp>
        <p:sp>
          <p:nvSpPr>
            <p:cNvPr id="4" name="TextBox 4">
              <a:extLst>
                <a:ext uri="{FF2B5EF4-FFF2-40B4-BE49-F238E27FC236}">
                  <a16:creationId xmlns:a16="http://schemas.microsoft.com/office/drawing/2014/main" id="{716D0AF2-D99E-E57A-FCC2-362DAC37C9FE}"/>
                </a:ext>
              </a:extLst>
            </p:cNvPr>
            <p:cNvSpPr txBox="1"/>
            <p:nvPr/>
          </p:nvSpPr>
          <p:spPr>
            <a:xfrm>
              <a:off x="0" y="-38100"/>
              <a:ext cx="1433756" cy="1458757"/>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a:extLst>
              <a:ext uri="{FF2B5EF4-FFF2-40B4-BE49-F238E27FC236}">
                <a16:creationId xmlns:a16="http://schemas.microsoft.com/office/drawing/2014/main" id="{CD2B596A-5523-6A02-9B13-D7B068205714}"/>
              </a:ext>
            </a:extLst>
          </p:cNvPr>
          <p:cNvSpPr txBox="1"/>
          <p:nvPr/>
        </p:nvSpPr>
        <p:spPr>
          <a:xfrm>
            <a:off x="478410" y="685800"/>
            <a:ext cx="5617590" cy="243656"/>
          </a:xfrm>
          <a:prstGeom prst="rect">
            <a:avLst/>
          </a:prstGeom>
        </p:spPr>
        <p:txBody>
          <a:bodyPr wrap="square" lIns="0" tIns="0" rIns="0" bIns="0" rtlCol="0" anchor="t">
            <a:spAutoFit/>
          </a:bodyPr>
          <a:lstStyle/>
          <a:p>
            <a:pPr algn="ctr">
              <a:lnSpc>
                <a:spcPts val="1867"/>
              </a:lnSpc>
            </a:pPr>
            <a:r>
              <a:rPr lang="vi-VN" sz="1600" b="1">
                <a:solidFill>
                  <a:srgbClr val="000000"/>
                </a:solidFill>
                <a:latin typeface="Lato Bold"/>
                <a:ea typeface="Lato Bold"/>
                <a:cs typeface="Lato Bold"/>
                <a:sym typeface="Lato Bold"/>
              </a:rPr>
              <a:t>M</a:t>
            </a:r>
            <a:r>
              <a:rPr lang="en-US" sz="1600" b="1">
                <a:solidFill>
                  <a:srgbClr val="000000"/>
                </a:solidFill>
                <a:latin typeface="Lato Bold"/>
                <a:ea typeface="Lato Bold"/>
                <a:cs typeface="Lato Bold"/>
                <a:sym typeface="Lato Bold"/>
              </a:rPr>
              <a:t>ối liên hệ giữa hoạt động thể chất và căng thẳng học tập</a:t>
            </a:r>
          </a:p>
        </p:txBody>
      </p:sp>
      <p:grpSp>
        <p:nvGrpSpPr>
          <p:cNvPr id="7" name="Group 7">
            <a:extLst>
              <a:ext uri="{FF2B5EF4-FFF2-40B4-BE49-F238E27FC236}">
                <a16:creationId xmlns:a16="http://schemas.microsoft.com/office/drawing/2014/main" id="{D33EBB57-4253-288A-954A-0EFEB2BC4BB4}"/>
              </a:ext>
            </a:extLst>
          </p:cNvPr>
          <p:cNvGrpSpPr/>
          <p:nvPr/>
        </p:nvGrpSpPr>
        <p:grpSpPr>
          <a:xfrm>
            <a:off x="11566456" y="6230044"/>
            <a:ext cx="282645" cy="285057"/>
            <a:chOff x="0" y="0"/>
            <a:chExt cx="205716" cy="207472"/>
          </a:xfrm>
        </p:grpSpPr>
        <p:sp>
          <p:nvSpPr>
            <p:cNvPr id="8" name="Freeform 8">
              <a:extLst>
                <a:ext uri="{FF2B5EF4-FFF2-40B4-BE49-F238E27FC236}">
                  <a16:creationId xmlns:a16="http://schemas.microsoft.com/office/drawing/2014/main" id="{5F4F12BF-A196-9F6A-0A77-FD0D9DF2D83E}"/>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9" name="TextBox 9">
              <a:extLst>
                <a:ext uri="{FF2B5EF4-FFF2-40B4-BE49-F238E27FC236}">
                  <a16:creationId xmlns:a16="http://schemas.microsoft.com/office/drawing/2014/main" id="{CC439A74-7296-994C-DAF6-124AECC561E6}"/>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8</a:t>
              </a:r>
            </a:p>
          </p:txBody>
        </p:sp>
      </p:grpSp>
      <p:grpSp>
        <p:nvGrpSpPr>
          <p:cNvPr id="10" name="Group 10">
            <a:extLst>
              <a:ext uri="{FF2B5EF4-FFF2-40B4-BE49-F238E27FC236}">
                <a16:creationId xmlns:a16="http://schemas.microsoft.com/office/drawing/2014/main" id="{40EF98E1-1900-287E-AEC8-824370674605}"/>
              </a:ext>
            </a:extLst>
          </p:cNvPr>
          <p:cNvGrpSpPr/>
          <p:nvPr/>
        </p:nvGrpSpPr>
        <p:grpSpPr>
          <a:xfrm>
            <a:off x="685800" y="3646422"/>
            <a:ext cx="5214661" cy="459105"/>
            <a:chOff x="0" y="-38100"/>
            <a:chExt cx="10429322" cy="918209"/>
          </a:xfrm>
        </p:grpSpPr>
        <p:sp>
          <p:nvSpPr>
            <p:cNvPr id="11" name="TextBox 11">
              <a:extLst>
                <a:ext uri="{FF2B5EF4-FFF2-40B4-BE49-F238E27FC236}">
                  <a16:creationId xmlns:a16="http://schemas.microsoft.com/office/drawing/2014/main" id="{F851BCF6-5823-A674-532D-34CAFD6630AD}"/>
                </a:ext>
              </a:extLst>
            </p:cNvPr>
            <p:cNvSpPr txBox="1"/>
            <p:nvPr/>
          </p:nvSpPr>
          <p:spPr>
            <a:xfrm>
              <a:off x="768012" y="-38100"/>
              <a:ext cx="9661310" cy="877163"/>
            </a:xfrm>
            <a:prstGeom prst="rect">
              <a:avLst/>
            </a:prstGeom>
          </p:spPr>
          <p:txBody>
            <a:bodyPr lIns="0" tIns="0" rIns="0" bIns="0" rtlCol="0" anchor="t">
              <a:spAutoFit/>
            </a:bodyPr>
            <a:lstStyle/>
            <a:p>
              <a:pPr>
                <a:lnSpc>
                  <a:spcPts val="1773"/>
                </a:lnSpc>
              </a:pPr>
              <a:r>
                <a:rPr lang="vi-VN" sz="1267" b="1">
                  <a:solidFill>
                    <a:srgbClr val="000000"/>
                  </a:solidFill>
                  <a:latin typeface="Lato Bold"/>
                  <a:ea typeface="Lato Bold"/>
                  <a:cs typeface="Lato Bold"/>
                  <a:sym typeface="Lato Bold"/>
                </a:rPr>
                <a:t> Trong phần này, còn có đề cập đến ảnh hưởng của hoạt động thể chất tới các biểu hiện của sự phát triển tuổi trẻ và giảm căng thẳng.</a:t>
              </a:r>
              <a:endParaRPr lang="en-US" sz="1267" b="1">
                <a:solidFill>
                  <a:srgbClr val="000000"/>
                </a:solidFill>
                <a:latin typeface="Lato Bold"/>
                <a:ea typeface="Lato Bold"/>
                <a:cs typeface="Lato Bold"/>
                <a:sym typeface="Lato Bold"/>
              </a:endParaRPr>
            </a:p>
          </p:txBody>
        </p:sp>
        <p:sp>
          <p:nvSpPr>
            <p:cNvPr id="12" name="Freeform 12">
              <a:extLst>
                <a:ext uri="{FF2B5EF4-FFF2-40B4-BE49-F238E27FC236}">
                  <a16:creationId xmlns:a16="http://schemas.microsoft.com/office/drawing/2014/main" id="{0BC720B2-52FE-3FFE-4B82-099FD617BB61}"/>
                </a:ext>
              </a:extLst>
            </p:cNvPr>
            <p:cNvSpPr/>
            <p:nvPr/>
          </p:nvSpPr>
          <p:spPr>
            <a:xfrm>
              <a:off x="0" y="389042"/>
              <a:ext cx="523424" cy="491067"/>
            </a:xfrm>
            <a:custGeom>
              <a:avLst/>
              <a:gdLst/>
              <a:ahLst/>
              <a:cxnLst/>
              <a:rect l="l" t="t" r="r" b="b"/>
              <a:pathLst>
                <a:path w="523424" h="491067">
                  <a:moveTo>
                    <a:pt x="0" y="0"/>
                  </a:moveTo>
                  <a:lnTo>
                    <a:pt x="523424" y="0"/>
                  </a:lnTo>
                  <a:lnTo>
                    <a:pt x="523424" y="491068"/>
                  </a:lnTo>
                  <a:lnTo>
                    <a:pt x="0" y="491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sp>
        <p:nvSpPr>
          <p:cNvPr id="19" name="TextBox 19">
            <a:extLst>
              <a:ext uri="{FF2B5EF4-FFF2-40B4-BE49-F238E27FC236}">
                <a16:creationId xmlns:a16="http://schemas.microsoft.com/office/drawing/2014/main" id="{B6D0C09D-91FB-59DF-5C2D-14D8CF807B8A}"/>
              </a:ext>
            </a:extLst>
          </p:cNvPr>
          <p:cNvSpPr txBox="1"/>
          <p:nvPr/>
        </p:nvSpPr>
        <p:spPr>
          <a:xfrm>
            <a:off x="717718" y="1570885"/>
            <a:ext cx="5026195" cy="1384995"/>
          </a:xfrm>
          <a:prstGeom prst="rect">
            <a:avLst/>
          </a:prstGeom>
        </p:spPr>
        <p:txBody>
          <a:bodyPr lIns="0" tIns="0" rIns="0" bIns="0" rtlCol="0" anchor="t">
            <a:spAutoFit/>
          </a:bodyPr>
          <a:lstStyle/>
          <a:p>
            <a:pPr>
              <a:lnSpc>
                <a:spcPts val="1773"/>
              </a:lnSpc>
            </a:pPr>
            <a:r>
              <a:rPr lang="vi-VN"/>
              <a:t>“Mặc dù không có mối liên hệ nào được tìm thấy giữa hoạt động thể chất và căng thẳng học tập, nhưng một số nghiên cứu đã cho kết quả trái ngược, cho thấy rằng những sinh viên tham gia vào một hình thức tập thể dục nào đó đã trải nghiệm ít căng thẳng hơn.[2]”</a:t>
            </a:r>
            <a:endParaRPr lang="en-US" sz="1267" dirty="0">
              <a:solidFill>
                <a:srgbClr val="000000"/>
              </a:solidFill>
              <a:latin typeface="Lato"/>
              <a:ea typeface="Lato"/>
              <a:cs typeface="Lato"/>
              <a:sym typeface="Lato"/>
            </a:endParaRPr>
          </a:p>
        </p:txBody>
      </p:sp>
      <p:grpSp>
        <p:nvGrpSpPr>
          <p:cNvPr id="20" name="Group 20">
            <a:extLst>
              <a:ext uri="{FF2B5EF4-FFF2-40B4-BE49-F238E27FC236}">
                <a16:creationId xmlns:a16="http://schemas.microsoft.com/office/drawing/2014/main" id="{B588FE9D-1B37-2963-EF7E-86F3D18074B8}"/>
              </a:ext>
            </a:extLst>
          </p:cNvPr>
          <p:cNvGrpSpPr/>
          <p:nvPr/>
        </p:nvGrpSpPr>
        <p:grpSpPr>
          <a:xfrm>
            <a:off x="6096000" y="685800"/>
            <a:ext cx="5410200" cy="5486400"/>
            <a:chOff x="0" y="0"/>
            <a:chExt cx="1257272" cy="1274980"/>
          </a:xfrm>
        </p:grpSpPr>
        <p:sp>
          <p:nvSpPr>
            <p:cNvPr id="21" name="Freeform 21">
              <a:extLst>
                <a:ext uri="{FF2B5EF4-FFF2-40B4-BE49-F238E27FC236}">
                  <a16:creationId xmlns:a16="http://schemas.microsoft.com/office/drawing/2014/main" id="{2AB221C0-C077-A70F-D005-846942124A64}"/>
                </a:ext>
              </a:extLst>
            </p:cNvPr>
            <p:cNvSpPr/>
            <p:nvPr/>
          </p:nvSpPr>
          <p:spPr>
            <a:xfrm>
              <a:off x="0" y="0"/>
              <a:ext cx="1257272" cy="1274980"/>
            </a:xfrm>
            <a:custGeom>
              <a:avLst/>
              <a:gdLst/>
              <a:ahLst/>
              <a:cxnLst/>
              <a:rect l="l" t="t" r="r" b="b"/>
              <a:pathLst>
                <a:path w="1257272" h="1274980">
                  <a:moveTo>
                    <a:pt x="0" y="0"/>
                  </a:moveTo>
                  <a:lnTo>
                    <a:pt x="1257272" y="0"/>
                  </a:lnTo>
                  <a:lnTo>
                    <a:pt x="1257272" y="1274980"/>
                  </a:lnTo>
                  <a:lnTo>
                    <a:pt x="0" y="1274980"/>
                  </a:lnTo>
                  <a:close/>
                </a:path>
              </a:pathLst>
            </a:custGeom>
            <a:blipFill>
              <a:blip r:embed="rId4"/>
              <a:stretch>
                <a:fillRect l="-704" r="-704"/>
              </a:stretch>
            </a:blipFill>
          </p:spPr>
          <p:txBody>
            <a:bodyPr/>
            <a:lstStyle/>
            <a:p>
              <a:endParaRPr lang="en-US" sz="1200"/>
            </a:p>
          </p:txBody>
        </p:sp>
      </p:grpSp>
    </p:spTree>
    <p:extLst>
      <p:ext uri="{BB962C8B-B14F-4D97-AF65-F5344CB8AC3E}">
        <p14:creationId xmlns:p14="http://schemas.microsoft.com/office/powerpoint/2010/main" val="2540312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923DB-BD15-7336-9278-8D99B12538F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D572F67-EB58-F7CE-103C-F2D9C1479099}"/>
              </a:ext>
            </a:extLst>
          </p:cNvPr>
          <p:cNvGrpSpPr/>
          <p:nvPr/>
        </p:nvGrpSpPr>
        <p:grpSpPr>
          <a:xfrm>
            <a:off x="-101757" y="-87220"/>
            <a:ext cx="2004585" cy="7061514"/>
            <a:chOff x="0" y="0"/>
            <a:chExt cx="904618" cy="3186683"/>
          </a:xfrm>
        </p:grpSpPr>
        <p:sp>
          <p:nvSpPr>
            <p:cNvPr id="3" name="Freeform 3">
              <a:extLst>
                <a:ext uri="{FF2B5EF4-FFF2-40B4-BE49-F238E27FC236}">
                  <a16:creationId xmlns:a16="http://schemas.microsoft.com/office/drawing/2014/main" id="{336DB345-2D5E-4449-2B0D-D5C57A444BFE}"/>
                </a:ext>
              </a:extLst>
            </p:cNvPr>
            <p:cNvSpPr/>
            <p:nvPr/>
          </p:nvSpPr>
          <p:spPr>
            <a:xfrm>
              <a:off x="0" y="0"/>
              <a:ext cx="904618" cy="3186683"/>
            </a:xfrm>
            <a:custGeom>
              <a:avLst/>
              <a:gdLst/>
              <a:ahLst/>
              <a:cxnLst/>
              <a:rect l="l" t="t" r="r" b="b"/>
              <a:pathLst>
                <a:path w="904618" h="3186683">
                  <a:moveTo>
                    <a:pt x="0" y="0"/>
                  </a:moveTo>
                  <a:lnTo>
                    <a:pt x="904618" y="0"/>
                  </a:lnTo>
                  <a:lnTo>
                    <a:pt x="904618" y="3186683"/>
                  </a:lnTo>
                  <a:lnTo>
                    <a:pt x="0" y="3186683"/>
                  </a:lnTo>
                  <a:close/>
                </a:path>
              </a:pathLst>
            </a:custGeom>
            <a:solidFill>
              <a:srgbClr val="EBE2D6"/>
            </a:solidFill>
          </p:spPr>
          <p:txBody>
            <a:bodyPr/>
            <a:lstStyle/>
            <a:p>
              <a:endParaRPr lang="en-US" sz="1200"/>
            </a:p>
          </p:txBody>
        </p:sp>
        <p:sp>
          <p:nvSpPr>
            <p:cNvPr id="4" name="TextBox 4">
              <a:extLst>
                <a:ext uri="{FF2B5EF4-FFF2-40B4-BE49-F238E27FC236}">
                  <a16:creationId xmlns:a16="http://schemas.microsoft.com/office/drawing/2014/main" id="{76B2B222-EE3D-0030-DB15-B7DBDEE8507E}"/>
                </a:ext>
              </a:extLst>
            </p:cNvPr>
            <p:cNvSpPr txBox="1"/>
            <p:nvPr/>
          </p:nvSpPr>
          <p:spPr>
            <a:xfrm>
              <a:off x="0" y="-38100"/>
              <a:ext cx="904618" cy="3224783"/>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a:extLst>
              <a:ext uri="{FF2B5EF4-FFF2-40B4-BE49-F238E27FC236}">
                <a16:creationId xmlns:a16="http://schemas.microsoft.com/office/drawing/2014/main" id="{53DA5E1B-8FF6-FA59-D368-C75A2F5A1D82}"/>
              </a:ext>
            </a:extLst>
          </p:cNvPr>
          <p:cNvGrpSpPr/>
          <p:nvPr/>
        </p:nvGrpSpPr>
        <p:grpSpPr>
          <a:xfrm>
            <a:off x="685800" y="3464786"/>
            <a:ext cx="3219450" cy="2691456"/>
            <a:chOff x="0" y="0"/>
            <a:chExt cx="748166" cy="625465"/>
          </a:xfrm>
        </p:grpSpPr>
        <p:sp>
          <p:nvSpPr>
            <p:cNvPr id="6" name="Freeform 6">
              <a:extLst>
                <a:ext uri="{FF2B5EF4-FFF2-40B4-BE49-F238E27FC236}">
                  <a16:creationId xmlns:a16="http://schemas.microsoft.com/office/drawing/2014/main" id="{D87BE377-A943-0200-45B5-1346B0FA9963}"/>
                </a:ext>
              </a:extLst>
            </p:cNvPr>
            <p:cNvSpPr/>
            <p:nvPr/>
          </p:nvSpPr>
          <p:spPr>
            <a:xfrm>
              <a:off x="0" y="0"/>
              <a:ext cx="748166" cy="625465"/>
            </a:xfrm>
            <a:custGeom>
              <a:avLst/>
              <a:gdLst/>
              <a:ahLst/>
              <a:cxnLst/>
              <a:rect l="l" t="t" r="r" b="b"/>
              <a:pathLst>
                <a:path w="748166" h="625465">
                  <a:moveTo>
                    <a:pt x="0" y="0"/>
                  </a:moveTo>
                  <a:lnTo>
                    <a:pt x="748166" y="0"/>
                  </a:lnTo>
                  <a:lnTo>
                    <a:pt x="748166" y="625465"/>
                  </a:lnTo>
                  <a:lnTo>
                    <a:pt x="0" y="625465"/>
                  </a:lnTo>
                  <a:close/>
                </a:path>
              </a:pathLst>
            </a:custGeom>
            <a:blipFill>
              <a:blip r:embed="rId2"/>
              <a:stretch>
                <a:fillRect l="-77136" t="-102643" r="-77136"/>
              </a:stretch>
            </a:blipFill>
          </p:spPr>
          <p:txBody>
            <a:bodyPr/>
            <a:lstStyle/>
            <a:p>
              <a:endParaRPr lang="en-US" sz="1200"/>
            </a:p>
          </p:txBody>
        </p:sp>
      </p:grpSp>
      <p:grpSp>
        <p:nvGrpSpPr>
          <p:cNvPr id="7" name="Group 7">
            <a:extLst>
              <a:ext uri="{FF2B5EF4-FFF2-40B4-BE49-F238E27FC236}">
                <a16:creationId xmlns:a16="http://schemas.microsoft.com/office/drawing/2014/main" id="{9F7F7D6D-7688-E292-F677-101193521DEB}"/>
              </a:ext>
            </a:extLst>
          </p:cNvPr>
          <p:cNvGrpSpPr/>
          <p:nvPr/>
        </p:nvGrpSpPr>
        <p:grpSpPr>
          <a:xfrm>
            <a:off x="711200" y="685800"/>
            <a:ext cx="3219450" cy="2691456"/>
            <a:chOff x="0" y="0"/>
            <a:chExt cx="748166" cy="625465"/>
          </a:xfrm>
        </p:grpSpPr>
        <p:sp>
          <p:nvSpPr>
            <p:cNvPr id="8" name="Freeform 8">
              <a:extLst>
                <a:ext uri="{FF2B5EF4-FFF2-40B4-BE49-F238E27FC236}">
                  <a16:creationId xmlns:a16="http://schemas.microsoft.com/office/drawing/2014/main" id="{67205888-AA29-7BBD-BABF-9FF267DEFC7D}"/>
                </a:ext>
              </a:extLst>
            </p:cNvPr>
            <p:cNvSpPr/>
            <p:nvPr/>
          </p:nvSpPr>
          <p:spPr>
            <a:xfrm>
              <a:off x="0" y="0"/>
              <a:ext cx="748166" cy="625465"/>
            </a:xfrm>
            <a:custGeom>
              <a:avLst/>
              <a:gdLst/>
              <a:ahLst/>
              <a:cxnLst/>
              <a:rect l="l" t="t" r="r" b="b"/>
              <a:pathLst>
                <a:path w="748166" h="625465">
                  <a:moveTo>
                    <a:pt x="0" y="0"/>
                  </a:moveTo>
                  <a:lnTo>
                    <a:pt x="748166" y="0"/>
                  </a:lnTo>
                  <a:lnTo>
                    <a:pt x="748166" y="625465"/>
                  </a:lnTo>
                  <a:lnTo>
                    <a:pt x="0" y="625465"/>
                  </a:lnTo>
                  <a:close/>
                </a:path>
              </a:pathLst>
            </a:custGeom>
            <a:blipFill>
              <a:blip r:embed="rId3"/>
              <a:stretch>
                <a:fillRect l="-77354" r="-77354" b="-102990"/>
              </a:stretch>
            </a:blipFill>
          </p:spPr>
          <p:txBody>
            <a:bodyPr/>
            <a:lstStyle/>
            <a:p>
              <a:endParaRPr lang="en-US" sz="1200"/>
            </a:p>
          </p:txBody>
        </p:sp>
      </p:grpSp>
      <p:grpSp>
        <p:nvGrpSpPr>
          <p:cNvPr id="9" name="Group 9">
            <a:extLst>
              <a:ext uri="{FF2B5EF4-FFF2-40B4-BE49-F238E27FC236}">
                <a16:creationId xmlns:a16="http://schemas.microsoft.com/office/drawing/2014/main" id="{1A3B4584-F870-5744-1AFE-572BB62FD473}"/>
              </a:ext>
            </a:extLst>
          </p:cNvPr>
          <p:cNvGrpSpPr/>
          <p:nvPr/>
        </p:nvGrpSpPr>
        <p:grpSpPr>
          <a:xfrm>
            <a:off x="11566456" y="6230044"/>
            <a:ext cx="282645" cy="285057"/>
            <a:chOff x="0" y="0"/>
            <a:chExt cx="205716" cy="207472"/>
          </a:xfrm>
        </p:grpSpPr>
        <p:sp>
          <p:nvSpPr>
            <p:cNvPr id="10" name="Freeform 10">
              <a:extLst>
                <a:ext uri="{FF2B5EF4-FFF2-40B4-BE49-F238E27FC236}">
                  <a16:creationId xmlns:a16="http://schemas.microsoft.com/office/drawing/2014/main" id="{36B4B2D5-0143-7ADD-B01D-BDE717C6DA03}"/>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1" name="TextBox 11">
              <a:extLst>
                <a:ext uri="{FF2B5EF4-FFF2-40B4-BE49-F238E27FC236}">
                  <a16:creationId xmlns:a16="http://schemas.microsoft.com/office/drawing/2014/main" id="{7F352BD4-C056-D6D6-8A11-A1C857D70AB3}"/>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12</a:t>
              </a:r>
            </a:p>
          </p:txBody>
        </p:sp>
      </p:grpSp>
      <p:sp>
        <p:nvSpPr>
          <p:cNvPr id="14" name="TextBox 14">
            <a:extLst>
              <a:ext uri="{FF2B5EF4-FFF2-40B4-BE49-F238E27FC236}">
                <a16:creationId xmlns:a16="http://schemas.microsoft.com/office/drawing/2014/main" id="{0E2C68F2-A6EE-E7C4-46FC-48D87576EA32}"/>
              </a:ext>
            </a:extLst>
          </p:cNvPr>
          <p:cNvSpPr txBox="1"/>
          <p:nvPr/>
        </p:nvSpPr>
        <p:spPr>
          <a:xfrm>
            <a:off x="7559467" y="571169"/>
            <a:ext cx="3975347" cy="243656"/>
          </a:xfrm>
          <a:prstGeom prst="rect">
            <a:avLst/>
          </a:prstGeom>
        </p:spPr>
        <p:txBody>
          <a:bodyPr wrap="square" lIns="0" tIns="0" rIns="0" bIns="0" rtlCol="0" anchor="t">
            <a:spAutoFit/>
          </a:bodyPr>
          <a:lstStyle/>
          <a:p>
            <a:pPr algn="ctr">
              <a:lnSpc>
                <a:spcPts val="1867"/>
              </a:lnSpc>
            </a:pPr>
            <a:r>
              <a:rPr lang="vi-VN" sz="1600" b="1">
                <a:solidFill>
                  <a:srgbClr val="000000"/>
                </a:solidFill>
                <a:latin typeface="Lato Bold"/>
                <a:ea typeface="Lato Bold"/>
                <a:cs typeface="Lato Bold"/>
                <a:sym typeface="Poppins"/>
              </a:rPr>
              <a:t>T</a:t>
            </a:r>
            <a:r>
              <a:rPr lang="en-US" sz="1600" b="1">
                <a:solidFill>
                  <a:srgbClr val="000000"/>
                </a:solidFill>
                <a:latin typeface="Lato Bold"/>
                <a:ea typeface="Lato Bold"/>
                <a:cs typeface="Lato Bold"/>
                <a:sym typeface="Poppins"/>
              </a:rPr>
              <a:t>ác động của giấc ngủ và sự tập trung</a:t>
            </a:r>
          </a:p>
        </p:txBody>
      </p:sp>
      <p:grpSp>
        <p:nvGrpSpPr>
          <p:cNvPr id="15" name="Group 15">
            <a:extLst>
              <a:ext uri="{FF2B5EF4-FFF2-40B4-BE49-F238E27FC236}">
                <a16:creationId xmlns:a16="http://schemas.microsoft.com/office/drawing/2014/main" id="{D44B50D9-5458-DC0F-47BE-9966D4B70C26}"/>
              </a:ext>
            </a:extLst>
          </p:cNvPr>
          <p:cNvGrpSpPr/>
          <p:nvPr/>
        </p:nvGrpSpPr>
        <p:grpSpPr>
          <a:xfrm>
            <a:off x="4395208" y="2507039"/>
            <a:ext cx="477943" cy="476915"/>
            <a:chOff x="0" y="0"/>
            <a:chExt cx="828385" cy="826601"/>
          </a:xfrm>
        </p:grpSpPr>
        <p:sp>
          <p:nvSpPr>
            <p:cNvPr id="16" name="Freeform 16">
              <a:extLst>
                <a:ext uri="{FF2B5EF4-FFF2-40B4-BE49-F238E27FC236}">
                  <a16:creationId xmlns:a16="http://schemas.microsoft.com/office/drawing/2014/main" id="{32F6B759-C0FA-524F-F999-2A506092F6A2}"/>
                </a:ext>
              </a:extLst>
            </p:cNvPr>
            <p:cNvSpPr/>
            <p:nvPr/>
          </p:nvSpPr>
          <p:spPr>
            <a:xfrm>
              <a:off x="0" y="0"/>
              <a:ext cx="828385" cy="826601"/>
            </a:xfrm>
            <a:custGeom>
              <a:avLst/>
              <a:gdLst/>
              <a:ahLst/>
              <a:cxnLst/>
              <a:rect l="l" t="t" r="r" b="b"/>
              <a:pathLst>
                <a:path w="828385" h="826601">
                  <a:moveTo>
                    <a:pt x="0" y="0"/>
                  </a:moveTo>
                  <a:lnTo>
                    <a:pt x="828385" y="0"/>
                  </a:lnTo>
                  <a:lnTo>
                    <a:pt x="828385" y="826601"/>
                  </a:lnTo>
                  <a:lnTo>
                    <a:pt x="0" y="826601"/>
                  </a:lnTo>
                  <a:close/>
                </a:path>
              </a:pathLst>
            </a:custGeom>
            <a:solidFill>
              <a:srgbClr val="0C0015"/>
            </a:solidFill>
          </p:spPr>
          <p:txBody>
            <a:bodyPr/>
            <a:lstStyle/>
            <a:p>
              <a:endParaRPr lang="en-US" sz="1200"/>
            </a:p>
          </p:txBody>
        </p:sp>
        <p:sp>
          <p:nvSpPr>
            <p:cNvPr id="17" name="TextBox 17">
              <a:extLst>
                <a:ext uri="{FF2B5EF4-FFF2-40B4-BE49-F238E27FC236}">
                  <a16:creationId xmlns:a16="http://schemas.microsoft.com/office/drawing/2014/main" id="{A90393BC-FA9A-9A6F-747C-9019FC355B07}"/>
                </a:ext>
              </a:extLst>
            </p:cNvPr>
            <p:cNvSpPr txBox="1"/>
            <p:nvPr/>
          </p:nvSpPr>
          <p:spPr>
            <a:xfrm>
              <a:off x="0" y="-38100"/>
              <a:ext cx="828385" cy="864701"/>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1" name="Group 21">
            <a:extLst>
              <a:ext uri="{FF2B5EF4-FFF2-40B4-BE49-F238E27FC236}">
                <a16:creationId xmlns:a16="http://schemas.microsoft.com/office/drawing/2014/main" id="{94B240EE-416E-B8E3-AFB1-00D10E14044C}"/>
              </a:ext>
            </a:extLst>
          </p:cNvPr>
          <p:cNvGrpSpPr/>
          <p:nvPr/>
        </p:nvGrpSpPr>
        <p:grpSpPr>
          <a:xfrm>
            <a:off x="8279641" y="2507039"/>
            <a:ext cx="477943" cy="476915"/>
            <a:chOff x="0" y="0"/>
            <a:chExt cx="828385" cy="826601"/>
          </a:xfrm>
        </p:grpSpPr>
        <p:sp>
          <p:nvSpPr>
            <p:cNvPr id="22" name="Freeform 22">
              <a:extLst>
                <a:ext uri="{FF2B5EF4-FFF2-40B4-BE49-F238E27FC236}">
                  <a16:creationId xmlns:a16="http://schemas.microsoft.com/office/drawing/2014/main" id="{4200B70D-263A-CB36-370A-94EE3EC63FFF}"/>
                </a:ext>
              </a:extLst>
            </p:cNvPr>
            <p:cNvSpPr/>
            <p:nvPr/>
          </p:nvSpPr>
          <p:spPr>
            <a:xfrm>
              <a:off x="0" y="0"/>
              <a:ext cx="828385" cy="826601"/>
            </a:xfrm>
            <a:custGeom>
              <a:avLst/>
              <a:gdLst/>
              <a:ahLst/>
              <a:cxnLst/>
              <a:rect l="l" t="t" r="r" b="b"/>
              <a:pathLst>
                <a:path w="828385" h="826601">
                  <a:moveTo>
                    <a:pt x="0" y="0"/>
                  </a:moveTo>
                  <a:lnTo>
                    <a:pt x="828385" y="0"/>
                  </a:lnTo>
                  <a:lnTo>
                    <a:pt x="828385" y="826601"/>
                  </a:lnTo>
                  <a:lnTo>
                    <a:pt x="0" y="826601"/>
                  </a:lnTo>
                  <a:close/>
                </a:path>
              </a:pathLst>
            </a:custGeom>
            <a:solidFill>
              <a:srgbClr val="0C0015"/>
            </a:solidFill>
          </p:spPr>
          <p:txBody>
            <a:bodyPr/>
            <a:lstStyle/>
            <a:p>
              <a:endParaRPr lang="en-US" sz="1200"/>
            </a:p>
          </p:txBody>
        </p:sp>
        <p:sp>
          <p:nvSpPr>
            <p:cNvPr id="23" name="TextBox 23">
              <a:extLst>
                <a:ext uri="{FF2B5EF4-FFF2-40B4-BE49-F238E27FC236}">
                  <a16:creationId xmlns:a16="http://schemas.microsoft.com/office/drawing/2014/main" id="{0BDE3AD5-55B5-664A-E517-14ABC8E57DAA}"/>
                </a:ext>
              </a:extLst>
            </p:cNvPr>
            <p:cNvSpPr txBox="1"/>
            <p:nvPr/>
          </p:nvSpPr>
          <p:spPr>
            <a:xfrm>
              <a:off x="0" y="-38100"/>
              <a:ext cx="828385" cy="864701"/>
            </a:xfrm>
            <a:prstGeom prst="rect">
              <a:avLst/>
            </a:prstGeom>
          </p:spPr>
          <p:txBody>
            <a:bodyPr lIns="33867" tIns="33867" rIns="33867" bIns="33867" rtlCol="0" anchor="ctr"/>
            <a:lstStyle/>
            <a:p>
              <a:pPr algn="ctr">
                <a:lnSpc>
                  <a:spcPts val="1773"/>
                </a:lnSpc>
                <a:spcBef>
                  <a:spcPct val="0"/>
                </a:spcBef>
              </a:pPr>
              <a:endParaRPr sz="1200"/>
            </a:p>
          </p:txBody>
        </p:sp>
      </p:grpSp>
      <p:sp>
        <p:nvSpPr>
          <p:cNvPr id="27" name="TextBox 27">
            <a:extLst>
              <a:ext uri="{FF2B5EF4-FFF2-40B4-BE49-F238E27FC236}">
                <a16:creationId xmlns:a16="http://schemas.microsoft.com/office/drawing/2014/main" id="{6C8F65EA-F61D-81BE-18D1-E178768E282D}"/>
              </a:ext>
            </a:extLst>
          </p:cNvPr>
          <p:cNvSpPr txBox="1"/>
          <p:nvPr/>
        </p:nvSpPr>
        <p:spPr>
          <a:xfrm>
            <a:off x="4984455" y="2351334"/>
            <a:ext cx="2651256" cy="2051844"/>
          </a:xfrm>
          <a:prstGeom prst="rect">
            <a:avLst/>
          </a:prstGeom>
        </p:spPr>
        <p:txBody>
          <a:bodyPr wrap="square" lIns="0" tIns="0" rIns="0" bIns="0" rtlCol="0" anchor="t">
            <a:spAutoFit/>
          </a:bodyPr>
          <a:lstStyle/>
          <a:p>
            <a:pPr algn="just">
              <a:lnSpc>
                <a:spcPts val="1960"/>
              </a:lnSpc>
            </a:pPr>
            <a:r>
              <a:rPr lang="vi-VN"/>
              <a:t>“Tác động của thời gian ngủ đến 'sự chán nản' được giải thích bởi thực tế rằng những sinh viên ngủ đủ giấc thường có xu hướng tỉnh táo hơn, dẫn đến sự tập trung cao hơn [2].”</a:t>
            </a:r>
            <a:endParaRPr lang="en-US" sz="1400">
              <a:solidFill>
                <a:srgbClr val="000000"/>
              </a:solidFill>
              <a:latin typeface="Lato"/>
              <a:ea typeface="Lato"/>
              <a:cs typeface="Lato"/>
              <a:sym typeface="Lato"/>
            </a:endParaRPr>
          </a:p>
        </p:txBody>
      </p:sp>
      <p:sp>
        <p:nvSpPr>
          <p:cNvPr id="29" name="TextBox 29">
            <a:extLst>
              <a:ext uri="{FF2B5EF4-FFF2-40B4-BE49-F238E27FC236}">
                <a16:creationId xmlns:a16="http://schemas.microsoft.com/office/drawing/2014/main" id="{6C4F6CA0-887E-DD30-4190-BE131570F6AB}"/>
              </a:ext>
            </a:extLst>
          </p:cNvPr>
          <p:cNvSpPr txBox="1"/>
          <p:nvPr/>
        </p:nvSpPr>
        <p:spPr>
          <a:xfrm>
            <a:off x="4460975" y="2590972"/>
            <a:ext cx="346409" cy="294953"/>
          </a:xfrm>
          <a:prstGeom prst="rect">
            <a:avLst/>
          </a:prstGeom>
        </p:spPr>
        <p:txBody>
          <a:bodyPr lIns="0" tIns="0" rIns="0" bIns="0" rtlCol="0" anchor="t">
            <a:spAutoFit/>
          </a:bodyPr>
          <a:lstStyle/>
          <a:p>
            <a:pPr algn="ctr">
              <a:lnSpc>
                <a:spcPts val="2262"/>
              </a:lnSpc>
            </a:pPr>
            <a:r>
              <a:rPr lang="en-US" sz="2038" b="1">
                <a:solidFill>
                  <a:srgbClr val="FFFFFF"/>
                </a:solidFill>
                <a:latin typeface="Poppins Bold"/>
                <a:ea typeface="Poppins Bold"/>
                <a:cs typeface="Poppins Bold"/>
                <a:sym typeface="Poppins Bold"/>
              </a:rPr>
              <a:t>1</a:t>
            </a:r>
          </a:p>
        </p:txBody>
      </p:sp>
      <p:sp>
        <p:nvSpPr>
          <p:cNvPr id="32" name="TextBox 32">
            <a:extLst>
              <a:ext uri="{FF2B5EF4-FFF2-40B4-BE49-F238E27FC236}">
                <a16:creationId xmlns:a16="http://schemas.microsoft.com/office/drawing/2014/main" id="{30AD5449-22F0-1763-8770-F9A88D69187A}"/>
              </a:ext>
            </a:extLst>
          </p:cNvPr>
          <p:cNvSpPr txBox="1"/>
          <p:nvPr/>
        </p:nvSpPr>
        <p:spPr>
          <a:xfrm>
            <a:off x="4460975" y="4733385"/>
            <a:ext cx="346409" cy="294953"/>
          </a:xfrm>
          <a:prstGeom prst="rect">
            <a:avLst/>
          </a:prstGeom>
        </p:spPr>
        <p:txBody>
          <a:bodyPr lIns="0" tIns="0" rIns="0" bIns="0" rtlCol="0" anchor="t">
            <a:spAutoFit/>
          </a:bodyPr>
          <a:lstStyle/>
          <a:p>
            <a:pPr algn="ctr">
              <a:lnSpc>
                <a:spcPts val="2262"/>
              </a:lnSpc>
            </a:pPr>
            <a:r>
              <a:rPr lang="en-US" sz="2038" b="1">
                <a:solidFill>
                  <a:srgbClr val="FFFFFF"/>
                </a:solidFill>
                <a:latin typeface="Poppins Bold"/>
                <a:ea typeface="Poppins Bold"/>
                <a:cs typeface="Poppins Bold"/>
                <a:sym typeface="Poppins Bold"/>
              </a:rPr>
              <a:t>3</a:t>
            </a:r>
          </a:p>
        </p:txBody>
      </p:sp>
      <p:sp>
        <p:nvSpPr>
          <p:cNvPr id="33" name="TextBox 33">
            <a:extLst>
              <a:ext uri="{FF2B5EF4-FFF2-40B4-BE49-F238E27FC236}">
                <a16:creationId xmlns:a16="http://schemas.microsoft.com/office/drawing/2014/main" id="{6FCE1C15-44AC-533D-345F-5BF532AEEB62}"/>
              </a:ext>
            </a:extLst>
          </p:cNvPr>
          <p:cNvSpPr txBox="1"/>
          <p:nvPr/>
        </p:nvSpPr>
        <p:spPr>
          <a:xfrm>
            <a:off x="8952101" y="2520526"/>
            <a:ext cx="2528699" cy="1282402"/>
          </a:xfrm>
          <a:prstGeom prst="rect">
            <a:avLst/>
          </a:prstGeom>
        </p:spPr>
        <p:txBody>
          <a:bodyPr wrap="square" lIns="0" tIns="0" rIns="0" bIns="0" rtlCol="0" anchor="t">
            <a:spAutoFit/>
          </a:bodyPr>
          <a:lstStyle/>
          <a:p>
            <a:pPr algn="just">
              <a:lnSpc>
                <a:spcPts val="1960"/>
              </a:lnSpc>
            </a:pPr>
            <a:r>
              <a:rPr lang="vi-VN">
                <a:sym typeface="Lato"/>
              </a:rPr>
              <a:t>Sinh viên có ngủ đủ giấc sẽ có khả năng tập trung tốt hơn, giảm các vấn đề về mất tập trung và trì hoãn công việc học tập.</a:t>
            </a:r>
            <a:endParaRPr lang="en-US">
              <a:sym typeface="Lato"/>
            </a:endParaRPr>
          </a:p>
        </p:txBody>
      </p:sp>
      <p:sp>
        <p:nvSpPr>
          <p:cNvPr id="35" name="TextBox 35">
            <a:extLst>
              <a:ext uri="{FF2B5EF4-FFF2-40B4-BE49-F238E27FC236}">
                <a16:creationId xmlns:a16="http://schemas.microsoft.com/office/drawing/2014/main" id="{D8D77EE1-2650-F781-79B5-FC5DAFDF221C}"/>
              </a:ext>
            </a:extLst>
          </p:cNvPr>
          <p:cNvSpPr txBox="1"/>
          <p:nvPr/>
        </p:nvSpPr>
        <p:spPr>
          <a:xfrm>
            <a:off x="8345408" y="2590972"/>
            <a:ext cx="346409" cy="294953"/>
          </a:xfrm>
          <a:prstGeom prst="rect">
            <a:avLst/>
          </a:prstGeom>
        </p:spPr>
        <p:txBody>
          <a:bodyPr lIns="0" tIns="0" rIns="0" bIns="0" rtlCol="0" anchor="t">
            <a:spAutoFit/>
          </a:bodyPr>
          <a:lstStyle/>
          <a:p>
            <a:pPr algn="ctr">
              <a:lnSpc>
                <a:spcPts val="2262"/>
              </a:lnSpc>
            </a:pPr>
            <a:r>
              <a:rPr lang="en-US" sz="2038" b="1">
                <a:solidFill>
                  <a:srgbClr val="FFFFFF"/>
                </a:solidFill>
                <a:latin typeface="Poppins Bold"/>
                <a:ea typeface="Poppins Bold"/>
                <a:cs typeface="Poppins Bold"/>
                <a:sym typeface="Poppins Bold"/>
              </a:rPr>
              <a:t>2</a:t>
            </a:r>
          </a:p>
        </p:txBody>
      </p:sp>
    </p:spTree>
    <p:extLst>
      <p:ext uri="{BB962C8B-B14F-4D97-AF65-F5344CB8AC3E}">
        <p14:creationId xmlns:p14="http://schemas.microsoft.com/office/powerpoint/2010/main" val="4090714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811F6-F423-4031-DDA5-7EAF6B6A3D8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0F8AF9D-5F9D-97ED-4577-07A138E01B9F}"/>
              </a:ext>
            </a:extLst>
          </p:cNvPr>
          <p:cNvGrpSpPr/>
          <p:nvPr/>
        </p:nvGrpSpPr>
        <p:grpSpPr>
          <a:xfrm>
            <a:off x="11119918" y="-101757"/>
            <a:ext cx="1194721" cy="7061514"/>
            <a:chOff x="0" y="0"/>
            <a:chExt cx="539148" cy="3186683"/>
          </a:xfrm>
        </p:grpSpPr>
        <p:sp>
          <p:nvSpPr>
            <p:cNvPr id="3" name="Freeform 3">
              <a:extLst>
                <a:ext uri="{FF2B5EF4-FFF2-40B4-BE49-F238E27FC236}">
                  <a16:creationId xmlns:a16="http://schemas.microsoft.com/office/drawing/2014/main" id="{A1B020CF-7D19-8BEF-F29B-F76BB6060DA9}"/>
                </a:ext>
              </a:extLst>
            </p:cNvPr>
            <p:cNvSpPr/>
            <p:nvPr/>
          </p:nvSpPr>
          <p:spPr>
            <a:xfrm>
              <a:off x="0" y="0"/>
              <a:ext cx="539148" cy="3186683"/>
            </a:xfrm>
            <a:custGeom>
              <a:avLst/>
              <a:gdLst/>
              <a:ahLst/>
              <a:cxnLst/>
              <a:rect l="l" t="t" r="r" b="b"/>
              <a:pathLst>
                <a:path w="539148" h="3186683">
                  <a:moveTo>
                    <a:pt x="0" y="0"/>
                  </a:moveTo>
                  <a:lnTo>
                    <a:pt x="539148" y="0"/>
                  </a:lnTo>
                  <a:lnTo>
                    <a:pt x="539148" y="3186683"/>
                  </a:lnTo>
                  <a:lnTo>
                    <a:pt x="0" y="3186683"/>
                  </a:lnTo>
                  <a:close/>
                </a:path>
              </a:pathLst>
            </a:custGeom>
            <a:solidFill>
              <a:srgbClr val="202020"/>
            </a:solidFill>
          </p:spPr>
          <p:txBody>
            <a:bodyPr/>
            <a:lstStyle/>
            <a:p>
              <a:endParaRPr lang="en-US" sz="1200"/>
            </a:p>
          </p:txBody>
        </p:sp>
        <p:sp>
          <p:nvSpPr>
            <p:cNvPr id="4" name="TextBox 4">
              <a:extLst>
                <a:ext uri="{FF2B5EF4-FFF2-40B4-BE49-F238E27FC236}">
                  <a16:creationId xmlns:a16="http://schemas.microsoft.com/office/drawing/2014/main" id="{5F23112A-0DFC-1A02-BC1A-1811CBB42B1A}"/>
                </a:ext>
              </a:extLst>
            </p:cNvPr>
            <p:cNvSpPr txBox="1"/>
            <p:nvPr/>
          </p:nvSpPr>
          <p:spPr>
            <a:xfrm>
              <a:off x="0" y="-38100"/>
              <a:ext cx="539148" cy="3224783"/>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a:extLst>
              <a:ext uri="{FF2B5EF4-FFF2-40B4-BE49-F238E27FC236}">
                <a16:creationId xmlns:a16="http://schemas.microsoft.com/office/drawing/2014/main" id="{3E02426A-0C75-26AF-1084-52CBF8E1C16E}"/>
              </a:ext>
            </a:extLst>
          </p:cNvPr>
          <p:cNvGrpSpPr/>
          <p:nvPr/>
        </p:nvGrpSpPr>
        <p:grpSpPr>
          <a:xfrm>
            <a:off x="10390736" y="342900"/>
            <a:ext cx="1458364" cy="6172200"/>
            <a:chOff x="0" y="0"/>
            <a:chExt cx="338908" cy="1434353"/>
          </a:xfrm>
        </p:grpSpPr>
        <p:sp>
          <p:nvSpPr>
            <p:cNvPr id="6" name="Freeform 6">
              <a:extLst>
                <a:ext uri="{FF2B5EF4-FFF2-40B4-BE49-F238E27FC236}">
                  <a16:creationId xmlns:a16="http://schemas.microsoft.com/office/drawing/2014/main" id="{36E4D053-6661-C51A-C123-5DC9FEE2CCCD}"/>
                </a:ext>
              </a:extLst>
            </p:cNvPr>
            <p:cNvSpPr/>
            <p:nvPr/>
          </p:nvSpPr>
          <p:spPr>
            <a:xfrm>
              <a:off x="0" y="0"/>
              <a:ext cx="338908" cy="1434353"/>
            </a:xfrm>
            <a:custGeom>
              <a:avLst/>
              <a:gdLst/>
              <a:ahLst/>
              <a:cxnLst/>
              <a:rect l="l" t="t" r="r" b="b"/>
              <a:pathLst>
                <a:path w="338908" h="1434353">
                  <a:moveTo>
                    <a:pt x="0" y="0"/>
                  </a:moveTo>
                  <a:lnTo>
                    <a:pt x="338908" y="0"/>
                  </a:lnTo>
                  <a:lnTo>
                    <a:pt x="338908" y="1434353"/>
                  </a:lnTo>
                  <a:lnTo>
                    <a:pt x="0" y="1434353"/>
                  </a:lnTo>
                  <a:close/>
                </a:path>
              </a:pathLst>
            </a:custGeom>
            <a:blipFill>
              <a:blip r:embed="rId2"/>
              <a:stretch>
                <a:fillRect l="-267321" r="-267321"/>
              </a:stretch>
            </a:blipFill>
          </p:spPr>
          <p:txBody>
            <a:bodyPr/>
            <a:lstStyle/>
            <a:p>
              <a:endParaRPr lang="en-US" sz="1200"/>
            </a:p>
          </p:txBody>
        </p:sp>
      </p:grpSp>
      <p:grpSp>
        <p:nvGrpSpPr>
          <p:cNvPr id="7" name="Group 7">
            <a:extLst>
              <a:ext uri="{FF2B5EF4-FFF2-40B4-BE49-F238E27FC236}">
                <a16:creationId xmlns:a16="http://schemas.microsoft.com/office/drawing/2014/main" id="{E54CB4FF-BF91-A031-E1EF-FBF5F13F5FA4}"/>
              </a:ext>
            </a:extLst>
          </p:cNvPr>
          <p:cNvGrpSpPr/>
          <p:nvPr/>
        </p:nvGrpSpPr>
        <p:grpSpPr>
          <a:xfrm>
            <a:off x="8782607" y="342900"/>
            <a:ext cx="1526402" cy="6172200"/>
            <a:chOff x="0" y="0"/>
            <a:chExt cx="354719" cy="1434353"/>
          </a:xfrm>
        </p:grpSpPr>
        <p:sp>
          <p:nvSpPr>
            <p:cNvPr id="8" name="Freeform 8">
              <a:extLst>
                <a:ext uri="{FF2B5EF4-FFF2-40B4-BE49-F238E27FC236}">
                  <a16:creationId xmlns:a16="http://schemas.microsoft.com/office/drawing/2014/main" id="{B2EDBFF2-2A33-045D-3216-5E8E48FEB586}"/>
                </a:ext>
              </a:extLst>
            </p:cNvPr>
            <p:cNvSpPr/>
            <p:nvPr/>
          </p:nvSpPr>
          <p:spPr>
            <a:xfrm>
              <a:off x="0" y="0"/>
              <a:ext cx="354719" cy="1434353"/>
            </a:xfrm>
            <a:custGeom>
              <a:avLst/>
              <a:gdLst/>
              <a:ahLst/>
              <a:cxnLst/>
              <a:rect l="l" t="t" r="r" b="b"/>
              <a:pathLst>
                <a:path w="354719" h="1434353">
                  <a:moveTo>
                    <a:pt x="0" y="0"/>
                  </a:moveTo>
                  <a:lnTo>
                    <a:pt x="354719" y="0"/>
                  </a:lnTo>
                  <a:lnTo>
                    <a:pt x="354719" y="1434353"/>
                  </a:lnTo>
                  <a:lnTo>
                    <a:pt x="0" y="1434353"/>
                  </a:lnTo>
                  <a:close/>
                </a:path>
              </a:pathLst>
            </a:custGeom>
            <a:blipFill>
              <a:blip r:embed="rId3"/>
              <a:stretch>
                <a:fillRect l="-253177" r="-253177"/>
              </a:stretch>
            </a:blipFill>
          </p:spPr>
          <p:txBody>
            <a:bodyPr/>
            <a:lstStyle/>
            <a:p>
              <a:endParaRPr lang="en-US" sz="1200"/>
            </a:p>
          </p:txBody>
        </p:sp>
      </p:grpSp>
      <p:grpSp>
        <p:nvGrpSpPr>
          <p:cNvPr id="9" name="Group 9">
            <a:extLst>
              <a:ext uri="{FF2B5EF4-FFF2-40B4-BE49-F238E27FC236}">
                <a16:creationId xmlns:a16="http://schemas.microsoft.com/office/drawing/2014/main" id="{F63E16B8-5769-CBA9-DDD7-3B9414D9E4B9}"/>
              </a:ext>
            </a:extLst>
          </p:cNvPr>
          <p:cNvGrpSpPr/>
          <p:nvPr/>
        </p:nvGrpSpPr>
        <p:grpSpPr>
          <a:xfrm>
            <a:off x="7803526" y="685800"/>
            <a:ext cx="3081099" cy="5467391"/>
            <a:chOff x="0" y="0"/>
            <a:chExt cx="1143741" cy="2029561"/>
          </a:xfrm>
        </p:grpSpPr>
        <p:sp>
          <p:nvSpPr>
            <p:cNvPr id="10" name="Freeform 10">
              <a:extLst>
                <a:ext uri="{FF2B5EF4-FFF2-40B4-BE49-F238E27FC236}">
                  <a16:creationId xmlns:a16="http://schemas.microsoft.com/office/drawing/2014/main" id="{515236A3-E475-5E04-E319-083584721670}"/>
                </a:ext>
              </a:extLst>
            </p:cNvPr>
            <p:cNvSpPr/>
            <p:nvPr/>
          </p:nvSpPr>
          <p:spPr>
            <a:xfrm>
              <a:off x="0" y="0"/>
              <a:ext cx="1143741" cy="2029561"/>
            </a:xfrm>
            <a:custGeom>
              <a:avLst/>
              <a:gdLst/>
              <a:ahLst/>
              <a:cxnLst/>
              <a:rect l="l" t="t" r="r" b="b"/>
              <a:pathLst>
                <a:path w="1143741" h="2029561">
                  <a:moveTo>
                    <a:pt x="8376" y="0"/>
                  </a:moveTo>
                  <a:lnTo>
                    <a:pt x="1135365" y="0"/>
                  </a:lnTo>
                  <a:cubicBezTo>
                    <a:pt x="1137587" y="0"/>
                    <a:pt x="1139717" y="882"/>
                    <a:pt x="1141288" y="2453"/>
                  </a:cubicBezTo>
                  <a:cubicBezTo>
                    <a:pt x="1142859" y="4024"/>
                    <a:pt x="1143741" y="6154"/>
                    <a:pt x="1143741" y="8376"/>
                  </a:cubicBezTo>
                  <a:lnTo>
                    <a:pt x="1143741" y="2021186"/>
                  </a:lnTo>
                  <a:cubicBezTo>
                    <a:pt x="1143741" y="2023407"/>
                    <a:pt x="1142859" y="2025537"/>
                    <a:pt x="1141288" y="2027108"/>
                  </a:cubicBezTo>
                  <a:cubicBezTo>
                    <a:pt x="1139717" y="2028679"/>
                    <a:pt x="1137587" y="2029561"/>
                    <a:pt x="1135365" y="2029561"/>
                  </a:cubicBezTo>
                  <a:lnTo>
                    <a:pt x="8376" y="2029561"/>
                  </a:lnTo>
                  <a:cubicBezTo>
                    <a:pt x="6154" y="2029561"/>
                    <a:pt x="4024" y="2028679"/>
                    <a:pt x="2453" y="2027108"/>
                  </a:cubicBezTo>
                  <a:cubicBezTo>
                    <a:pt x="882" y="2025537"/>
                    <a:pt x="0" y="2023407"/>
                    <a:pt x="0" y="2021186"/>
                  </a:cubicBezTo>
                  <a:lnTo>
                    <a:pt x="0" y="8376"/>
                  </a:lnTo>
                  <a:cubicBezTo>
                    <a:pt x="0" y="6154"/>
                    <a:pt x="882" y="4024"/>
                    <a:pt x="2453" y="2453"/>
                  </a:cubicBezTo>
                  <a:cubicBezTo>
                    <a:pt x="4024" y="882"/>
                    <a:pt x="6154" y="0"/>
                    <a:pt x="8376" y="0"/>
                  </a:cubicBezTo>
                  <a:close/>
                </a:path>
              </a:pathLst>
            </a:custGeom>
            <a:solidFill>
              <a:srgbClr val="EBE2D6"/>
            </a:solidFill>
          </p:spPr>
          <p:txBody>
            <a:bodyPr/>
            <a:lstStyle/>
            <a:p>
              <a:endParaRPr lang="en-US" sz="1200"/>
            </a:p>
          </p:txBody>
        </p:sp>
        <p:sp>
          <p:nvSpPr>
            <p:cNvPr id="11" name="TextBox 11">
              <a:extLst>
                <a:ext uri="{FF2B5EF4-FFF2-40B4-BE49-F238E27FC236}">
                  <a16:creationId xmlns:a16="http://schemas.microsoft.com/office/drawing/2014/main" id="{68FA1515-E3F6-1730-AC91-A36A377BD81D}"/>
                </a:ext>
              </a:extLst>
            </p:cNvPr>
            <p:cNvSpPr txBox="1"/>
            <p:nvPr/>
          </p:nvSpPr>
          <p:spPr>
            <a:xfrm>
              <a:off x="0" y="-38100"/>
              <a:ext cx="1143741" cy="2067661"/>
            </a:xfrm>
            <a:prstGeom prst="rect">
              <a:avLst/>
            </a:prstGeom>
          </p:spPr>
          <p:txBody>
            <a:bodyPr lIns="33867" tIns="33867" rIns="33867" bIns="33867" rtlCol="0" anchor="ctr"/>
            <a:lstStyle/>
            <a:p>
              <a:pPr algn="ctr">
                <a:lnSpc>
                  <a:spcPts val="1773"/>
                </a:lnSpc>
                <a:spcBef>
                  <a:spcPct val="0"/>
                </a:spcBef>
              </a:pPr>
              <a:endParaRPr sz="1200"/>
            </a:p>
          </p:txBody>
        </p:sp>
      </p:grpSp>
      <p:sp>
        <p:nvSpPr>
          <p:cNvPr id="12" name="Freeform 12">
            <a:extLst>
              <a:ext uri="{FF2B5EF4-FFF2-40B4-BE49-F238E27FC236}">
                <a16:creationId xmlns:a16="http://schemas.microsoft.com/office/drawing/2014/main" id="{04BA074E-2874-FC7F-C3E1-5BE827975000}"/>
              </a:ext>
            </a:extLst>
          </p:cNvPr>
          <p:cNvSpPr/>
          <p:nvPr/>
        </p:nvSpPr>
        <p:spPr>
          <a:xfrm>
            <a:off x="8278023" y="1248260"/>
            <a:ext cx="261712" cy="245533"/>
          </a:xfrm>
          <a:custGeom>
            <a:avLst/>
            <a:gdLst/>
            <a:ahLst/>
            <a:cxnLst/>
            <a:rect l="l" t="t" r="r" b="b"/>
            <a:pathLst>
              <a:path w="392568" h="368300">
                <a:moveTo>
                  <a:pt x="0" y="0"/>
                </a:moveTo>
                <a:lnTo>
                  <a:pt x="392568" y="0"/>
                </a:lnTo>
                <a:lnTo>
                  <a:pt x="392568" y="368301"/>
                </a:lnTo>
                <a:lnTo>
                  <a:pt x="0" y="368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3" name="Freeform 13">
            <a:extLst>
              <a:ext uri="{FF2B5EF4-FFF2-40B4-BE49-F238E27FC236}">
                <a16:creationId xmlns:a16="http://schemas.microsoft.com/office/drawing/2014/main" id="{B0B584C5-15DD-9D13-1814-A12A7E1C1C63}"/>
              </a:ext>
            </a:extLst>
          </p:cNvPr>
          <p:cNvSpPr/>
          <p:nvPr/>
        </p:nvSpPr>
        <p:spPr>
          <a:xfrm>
            <a:off x="8278023" y="1810075"/>
            <a:ext cx="261712" cy="245533"/>
          </a:xfrm>
          <a:custGeom>
            <a:avLst/>
            <a:gdLst/>
            <a:ahLst/>
            <a:cxnLst/>
            <a:rect l="l" t="t" r="r" b="b"/>
            <a:pathLst>
              <a:path w="392568" h="368300">
                <a:moveTo>
                  <a:pt x="0" y="0"/>
                </a:moveTo>
                <a:lnTo>
                  <a:pt x="392568" y="0"/>
                </a:lnTo>
                <a:lnTo>
                  <a:pt x="392568" y="368301"/>
                </a:lnTo>
                <a:lnTo>
                  <a:pt x="0" y="368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4" name="Freeform 14">
            <a:extLst>
              <a:ext uri="{FF2B5EF4-FFF2-40B4-BE49-F238E27FC236}">
                <a16:creationId xmlns:a16="http://schemas.microsoft.com/office/drawing/2014/main" id="{CD7D5CB7-1196-6D93-0A34-7467E2D1673C}"/>
              </a:ext>
            </a:extLst>
          </p:cNvPr>
          <p:cNvSpPr/>
          <p:nvPr/>
        </p:nvSpPr>
        <p:spPr>
          <a:xfrm>
            <a:off x="8278023" y="2371890"/>
            <a:ext cx="261712" cy="245533"/>
          </a:xfrm>
          <a:custGeom>
            <a:avLst/>
            <a:gdLst/>
            <a:ahLst/>
            <a:cxnLst/>
            <a:rect l="l" t="t" r="r" b="b"/>
            <a:pathLst>
              <a:path w="392568" h="368300">
                <a:moveTo>
                  <a:pt x="0" y="0"/>
                </a:moveTo>
                <a:lnTo>
                  <a:pt x="392568" y="0"/>
                </a:lnTo>
                <a:lnTo>
                  <a:pt x="392568" y="368301"/>
                </a:lnTo>
                <a:lnTo>
                  <a:pt x="0" y="368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5" name="Freeform 15">
            <a:extLst>
              <a:ext uri="{FF2B5EF4-FFF2-40B4-BE49-F238E27FC236}">
                <a16:creationId xmlns:a16="http://schemas.microsoft.com/office/drawing/2014/main" id="{D0929414-71FD-1FEB-B087-6BBF7F9C7120}"/>
              </a:ext>
            </a:extLst>
          </p:cNvPr>
          <p:cNvSpPr/>
          <p:nvPr/>
        </p:nvSpPr>
        <p:spPr>
          <a:xfrm>
            <a:off x="8278023" y="2933706"/>
            <a:ext cx="261712" cy="245533"/>
          </a:xfrm>
          <a:custGeom>
            <a:avLst/>
            <a:gdLst/>
            <a:ahLst/>
            <a:cxnLst/>
            <a:rect l="l" t="t" r="r" b="b"/>
            <a:pathLst>
              <a:path w="392568" h="368300">
                <a:moveTo>
                  <a:pt x="0" y="0"/>
                </a:moveTo>
                <a:lnTo>
                  <a:pt x="392568" y="0"/>
                </a:lnTo>
                <a:lnTo>
                  <a:pt x="392568" y="368301"/>
                </a:lnTo>
                <a:lnTo>
                  <a:pt x="0" y="368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6" name="Freeform 16">
            <a:extLst>
              <a:ext uri="{FF2B5EF4-FFF2-40B4-BE49-F238E27FC236}">
                <a16:creationId xmlns:a16="http://schemas.microsoft.com/office/drawing/2014/main" id="{5E7C022D-8DCC-1562-56DA-FD440DD7DD59}"/>
              </a:ext>
            </a:extLst>
          </p:cNvPr>
          <p:cNvSpPr/>
          <p:nvPr/>
        </p:nvSpPr>
        <p:spPr>
          <a:xfrm>
            <a:off x="8278023" y="3495521"/>
            <a:ext cx="261712" cy="245533"/>
          </a:xfrm>
          <a:custGeom>
            <a:avLst/>
            <a:gdLst/>
            <a:ahLst/>
            <a:cxnLst/>
            <a:rect l="l" t="t" r="r" b="b"/>
            <a:pathLst>
              <a:path w="392568" h="368300">
                <a:moveTo>
                  <a:pt x="0" y="0"/>
                </a:moveTo>
                <a:lnTo>
                  <a:pt x="392568" y="0"/>
                </a:lnTo>
                <a:lnTo>
                  <a:pt x="392568" y="368301"/>
                </a:lnTo>
                <a:lnTo>
                  <a:pt x="0" y="368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17" name="Group 17">
            <a:extLst>
              <a:ext uri="{FF2B5EF4-FFF2-40B4-BE49-F238E27FC236}">
                <a16:creationId xmlns:a16="http://schemas.microsoft.com/office/drawing/2014/main" id="{5E087AD2-3EFB-0617-A8D8-AA86521B0A77}"/>
              </a:ext>
            </a:extLst>
          </p:cNvPr>
          <p:cNvGrpSpPr/>
          <p:nvPr/>
        </p:nvGrpSpPr>
        <p:grpSpPr>
          <a:xfrm>
            <a:off x="11566456" y="6230044"/>
            <a:ext cx="282645" cy="285057"/>
            <a:chOff x="0" y="0"/>
            <a:chExt cx="205716" cy="207472"/>
          </a:xfrm>
        </p:grpSpPr>
        <p:sp>
          <p:nvSpPr>
            <p:cNvPr id="18" name="Freeform 18">
              <a:extLst>
                <a:ext uri="{FF2B5EF4-FFF2-40B4-BE49-F238E27FC236}">
                  <a16:creationId xmlns:a16="http://schemas.microsoft.com/office/drawing/2014/main" id="{8EFAC151-A6C4-B097-8CEA-1A580A842CE4}"/>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9" name="TextBox 19">
              <a:extLst>
                <a:ext uri="{FF2B5EF4-FFF2-40B4-BE49-F238E27FC236}">
                  <a16:creationId xmlns:a16="http://schemas.microsoft.com/office/drawing/2014/main" id="{E3A6EBCC-BFDE-1656-0C43-9C509611A6FD}"/>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11</a:t>
              </a:r>
            </a:p>
          </p:txBody>
        </p:sp>
      </p:grpSp>
      <p:sp>
        <p:nvSpPr>
          <p:cNvPr id="20" name="TextBox 20">
            <a:extLst>
              <a:ext uri="{FF2B5EF4-FFF2-40B4-BE49-F238E27FC236}">
                <a16:creationId xmlns:a16="http://schemas.microsoft.com/office/drawing/2014/main" id="{97D68793-DCE6-D3D2-3241-EEA1926B6784}"/>
              </a:ext>
            </a:extLst>
          </p:cNvPr>
          <p:cNvSpPr txBox="1"/>
          <p:nvPr/>
        </p:nvSpPr>
        <p:spPr>
          <a:xfrm>
            <a:off x="8650851" y="1216510"/>
            <a:ext cx="1481419" cy="230576"/>
          </a:xfrm>
          <a:prstGeom prst="rect">
            <a:avLst/>
          </a:prstGeom>
        </p:spPr>
        <p:txBody>
          <a:bodyPr lIns="0" tIns="0" rIns="0" bIns="0" rtlCol="0" anchor="t">
            <a:spAutoFit/>
          </a:bodyPr>
          <a:lstStyle/>
          <a:p>
            <a:pPr>
              <a:lnSpc>
                <a:spcPts val="1867"/>
              </a:lnSpc>
            </a:pPr>
            <a:r>
              <a:rPr lang="en-US" sz="1333" b="1">
                <a:solidFill>
                  <a:srgbClr val="000000"/>
                </a:solidFill>
                <a:latin typeface="Poppins Bold"/>
                <a:ea typeface="Poppins Bold"/>
                <a:cs typeface="Poppins Bold"/>
                <a:sym typeface="Poppins Bold"/>
              </a:rPr>
              <a:t>Intégrité</a:t>
            </a:r>
          </a:p>
        </p:txBody>
      </p:sp>
      <p:sp>
        <p:nvSpPr>
          <p:cNvPr id="21" name="TextBox 21">
            <a:extLst>
              <a:ext uri="{FF2B5EF4-FFF2-40B4-BE49-F238E27FC236}">
                <a16:creationId xmlns:a16="http://schemas.microsoft.com/office/drawing/2014/main" id="{0DCA323F-7FE1-6D05-C817-18C5E8C6393C}"/>
              </a:ext>
            </a:extLst>
          </p:cNvPr>
          <p:cNvSpPr txBox="1"/>
          <p:nvPr/>
        </p:nvSpPr>
        <p:spPr>
          <a:xfrm>
            <a:off x="8650851" y="1778326"/>
            <a:ext cx="1481419" cy="230576"/>
          </a:xfrm>
          <a:prstGeom prst="rect">
            <a:avLst/>
          </a:prstGeom>
        </p:spPr>
        <p:txBody>
          <a:bodyPr lIns="0" tIns="0" rIns="0" bIns="0" rtlCol="0" anchor="t">
            <a:spAutoFit/>
          </a:bodyPr>
          <a:lstStyle/>
          <a:p>
            <a:pPr>
              <a:lnSpc>
                <a:spcPts val="1867"/>
              </a:lnSpc>
            </a:pPr>
            <a:r>
              <a:rPr lang="en-US" sz="1333" b="1">
                <a:solidFill>
                  <a:srgbClr val="000000"/>
                </a:solidFill>
                <a:latin typeface="Poppins Bold"/>
                <a:ea typeface="Poppins Bold"/>
                <a:cs typeface="Poppins Bold"/>
                <a:sym typeface="Poppins Bold"/>
              </a:rPr>
              <a:t>Innovation</a:t>
            </a:r>
          </a:p>
        </p:txBody>
      </p:sp>
      <p:sp>
        <p:nvSpPr>
          <p:cNvPr id="22" name="TextBox 22">
            <a:extLst>
              <a:ext uri="{FF2B5EF4-FFF2-40B4-BE49-F238E27FC236}">
                <a16:creationId xmlns:a16="http://schemas.microsoft.com/office/drawing/2014/main" id="{C695CF92-F6FB-3A7A-DC14-E0E95E344852}"/>
              </a:ext>
            </a:extLst>
          </p:cNvPr>
          <p:cNvSpPr txBox="1"/>
          <p:nvPr/>
        </p:nvSpPr>
        <p:spPr>
          <a:xfrm>
            <a:off x="8650851" y="2340141"/>
            <a:ext cx="1481419" cy="230576"/>
          </a:xfrm>
          <a:prstGeom prst="rect">
            <a:avLst/>
          </a:prstGeom>
        </p:spPr>
        <p:txBody>
          <a:bodyPr lIns="0" tIns="0" rIns="0" bIns="0" rtlCol="0" anchor="t">
            <a:spAutoFit/>
          </a:bodyPr>
          <a:lstStyle/>
          <a:p>
            <a:pPr>
              <a:lnSpc>
                <a:spcPts val="1867"/>
              </a:lnSpc>
            </a:pPr>
            <a:r>
              <a:rPr lang="en-US" sz="1333" b="1">
                <a:solidFill>
                  <a:srgbClr val="000000"/>
                </a:solidFill>
                <a:latin typeface="Poppins Bold"/>
                <a:ea typeface="Poppins Bold"/>
                <a:cs typeface="Poppins Bold"/>
                <a:sym typeface="Poppins Bold"/>
              </a:rPr>
              <a:t>Engagement</a:t>
            </a:r>
          </a:p>
        </p:txBody>
      </p:sp>
      <p:sp>
        <p:nvSpPr>
          <p:cNvPr id="23" name="TextBox 23">
            <a:extLst>
              <a:ext uri="{FF2B5EF4-FFF2-40B4-BE49-F238E27FC236}">
                <a16:creationId xmlns:a16="http://schemas.microsoft.com/office/drawing/2014/main" id="{B15D7E76-4A3F-A1B9-562B-242AC9200CC5}"/>
              </a:ext>
            </a:extLst>
          </p:cNvPr>
          <p:cNvSpPr txBox="1"/>
          <p:nvPr/>
        </p:nvSpPr>
        <p:spPr>
          <a:xfrm>
            <a:off x="8650851" y="2901956"/>
            <a:ext cx="1481419" cy="230576"/>
          </a:xfrm>
          <a:prstGeom prst="rect">
            <a:avLst/>
          </a:prstGeom>
        </p:spPr>
        <p:txBody>
          <a:bodyPr lIns="0" tIns="0" rIns="0" bIns="0" rtlCol="0" anchor="t">
            <a:spAutoFit/>
          </a:bodyPr>
          <a:lstStyle/>
          <a:p>
            <a:pPr>
              <a:lnSpc>
                <a:spcPts val="1867"/>
              </a:lnSpc>
            </a:pPr>
            <a:r>
              <a:rPr lang="en-US" sz="1333" b="1">
                <a:solidFill>
                  <a:srgbClr val="000000"/>
                </a:solidFill>
                <a:latin typeface="Poppins Bold"/>
                <a:ea typeface="Poppins Bold"/>
                <a:cs typeface="Poppins Bold"/>
                <a:sym typeface="Poppins Bold"/>
              </a:rPr>
              <a:t>Collaboration</a:t>
            </a:r>
          </a:p>
        </p:txBody>
      </p:sp>
      <p:sp>
        <p:nvSpPr>
          <p:cNvPr id="24" name="TextBox 24">
            <a:extLst>
              <a:ext uri="{FF2B5EF4-FFF2-40B4-BE49-F238E27FC236}">
                <a16:creationId xmlns:a16="http://schemas.microsoft.com/office/drawing/2014/main" id="{CABEE5C5-8FEF-BEC8-1298-90AF0513E5EF}"/>
              </a:ext>
            </a:extLst>
          </p:cNvPr>
          <p:cNvSpPr txBox="1"/>
          <p:nvPr/>
        </p:nvSpPr>
        <p:spPr>
          <a:xfrm>
            <a:off x="8650851" y="3463772"/>
            <a:ext cx="1481419" cy="230576"/>
          </a:xfrm>
          <a:prstGeom prst="rect">
            <a:avLst/>
          </a:prstGeom>
        </p:spPr>
        <p:txBody>
          <a:bodyPr lIns="0" tIns="0" rIns="0" bIns="0" rtlCol="0" anchor="t">
            <a:spAutoFit/>
          </a:bodyPr>
          <a:lstStyle/>
          <a:p>
            <a:pPr>
              <a:lnSpc>
                <a:spcPts val="1867"/>
              </a:lnSpc>
            </a:pPr>
            <a:r>
              <a:rPr lang="en-US" sz="1333" b="1">
                <a:solidFill>
                  <a:srgbClr val="000000"/>
                </a:solidFill>
                <a:latin typeface="Poppins Bold"/>
                <a:ea typeface="Poppins Bold"/>
                <a:cs typeface="Poppins Bold"/>
                <a:sym typeface="Poppins Bold"/>
              </a:rPr>
              <a:t>Responsabilité</a:t>
            </a:r>
          </a:p>
        </p:txBody>
      </p:sp>
      <p:sp>
        <p:nvSpPr>
          <p:cNvPr id="26" name="TextBox 26">
            <a:extLst>
              <a:ext uri="{FF2B5EF4-FFF2-40B4-BE49-F238E27FC236}">
                <a16:creationId xmlns:a16="http://schemas.microsoft.com/office/drawing/2014/main" id="{7A1FFE21-41ED-F515-6042-837C2E779F91}"/>
              </a:ext>
            </a:extLst>
          </p:cNvPr>
          <p:cNvSpPr txBox="1"/>
          <p:nvPr/>
        </p:nvSpPr>
        <p:spPr>
          <a:xfrm>
            <a:off x="653318" y="339507"/>
            <a:ext cx="6221309" cy="243656"/>
          </a:xfrm>
          <a:prstGeom prst="rect">
            <a:avLst/>
          </a:prstGeom>
        </p:spPr>
        <p:txBody>
          <a:bodyPr wrap="square" lIns="0" tIns="0" rIns="0" bIns="0" rtlCol="0" anchor="t">
            <a:spAutoFit/>
          </a:bodyPr>
          <a:lstStyle/>
          <a:p>
            <a:pPr algn="just">
              <a:lnSpc>
                <a:spcPts val="1867"/>
              </a:lnSpc>
            </a:pPr>
            <a:r>
              <a:rPr lang="vi-VN" sz="1600" b="1">
                <a:solidFill>
                  <a:srgbClr val="000000"/>
                </a:solidFill>
                <a:latin typeface="Lato Bold"/>
                <a:ea typeface="Lato Bold"/>
                <a:cs typeface="Lato Bold"/>
                <a:sym typeface="Lato Bold"/>
              </a:rPr>
              <a:t>V</a:t>
            </a:r>
            <a:r>
              <a:rPr lang="en-US" sz="1600" b="1">
                <a:solidFill>
                  <a:srgbClr val="000000"/>
                </a:solidFill>
                <a:latin typeface="Lato Bold"/>
                <a:ea typeface="Lato Bold"/>
                <a:cs typeface="Lato Bold"/>
                <a:sym typeface="Lato Bold"/>
              </a:rPr>
              <a:t>ai trò của sự giám sát, yêu cầu của cha mẹ đối với học sinh</a:t>
            </a:r>
          </a:p>
        </p:txBody>
      </p:sp>
      <p:sp>
        <p:nvSpPr>
          <p:cNvPr id="27" name="TextBox 27">
            <a:extLst>
              <a:ext uri="{FF2B5EF4-FFF2-40B4-BE49-F238E27FC236}">
                <a16:creationId xmlns:a16="http://schemas.microsoft.com/office/drawing/2014/main" id="{12C92DAC-BF41-D43E-C9E0-A69ADF1FFF11}"/>
              </a:ext>
            </a:extLst>
          </p:cNvPr>
          <p:cNvSpPr txBox="1"/>
          <p:nvPr/>
        </p:nvSpPr>
        <p:spPr>
          <a:xfrm>
            <a:off x="8278023" y="4293947"/>
            <a:ext cx="1599128" cy="950132"/>
          </a:xfrm>
          <a:prstGeom prst="rect">
            <a:avLst/>
          </a:prstGeom>
        </p:spPr>
        <p:txBody>
          <a:bodyPr lIns="0" tIns="0" rIns="0" bIns="0" rtlCol="0" anchor="t">
            <a:spAutoFit/>
          </a:bodyPr>
          <a:lstStyle/>
          <a:p>
            <a:pPr>
              <a:lnSpc>
                <a:spcPts val="1867"/>
              </a:lnSpc>
            </a:pPr>
            <a:r>
              <a:rPr lang="en-US" sz="1333">
                <a:solidFill>
                  <a:srgbClr val="000000"/>
                </a:solidFill>
                <a:latin typeface="Lato"/>
                <a:ea typeface="Lato"/>
                <a:cs typeface="Lato"/>
                <a:sym typeface="Lato"/>
              </a:rPr>
              <a:t>Intégrité, innovation et engagement : les piliers de notre démarche.</a:t>
            </a:r>
          </a:p>
        </p:txBody>
      </p:sp>
      <p:sp>
        <p:nvSpPr>
          <p:cNvPr id="28" name="TextBox 28">
            <a:extLst>
              <a:ext uri="{FF2B5EF4-FFF2-40B4-BE49-F238E27FC236}">
                <a16:creationId xmlns:a16="http://schemas.microsoft.com/office/drawing/2014/main" id="{0FF0D38C-7D28-DD08-7667-7F31FE8B82B0}"/>
              </a:ext>
            </a:extLst>
          </p:cNvPr>
          <p:cNvSpPr txBox="1"/>
          <p:nvPr/>
        </p:nvSpPr>
        <p:spPr>
          <a:xfrm>
            <a:off x="685801" y="3465473"/>
            <a:ext cx="3146119" cy="974626"/>
          </a:xfrm>
          <a:prstGeom prst="rect">
            <a:avLst/>
          </a:prstGeom>
        </p:spPr>
        <p:txBody>
          <a:bodyPr lIns="0" tIns="0" rIns="0" bIns="0" rtlCol="0" anchor="t">
            <a:spAutoFit/>
          </a:bodyPr>
          <a:lstStyle/>
          <a:p>
            <a:pPr>
              <a:lnSpc>
                <a:spcPts val="1867"/>
              </a:lnSpc>
            </a:pPr>
            <a:r>
              <a:rPr lang="vi-VN"/>
              <a:t>“</a:t>
            </a:r>
            <a:r>
              <a:rPr lang="en-US"/>
              <a:t>Một nghiên cứu khác ở Hồng Kông cho thấy kỳ vọng của cha mẹ đã góp phần làm tăng mức độ trầm cảm của học sinh</a:t>
            </a:r>
            <a:r>
              <a:rPr lang="vi-VN"/>
              <a:t> [2]</a:t>
            </a:r>
            <a:r>
              <a:rPr lang="en-US"/>
              <a:t>.</a:t>
            </a:r>
            <a:r>
              <a:rPr lang="vi-VN"/>
              <a:t>”</a:t>
            </a:r>
            <a:endParaRPr lang="en-US" sz="1333">
              <a:solidFill>
                <a:srgbClr val="000000"/>
              </a:solidFill>
              <a:latin typeface="Lato"/>
              <a:ea typeface="Lato"/>
              <a:cs typeface="Lato"/>
              <a:sym typeface="Lato"/>
            </a:endParaRPr>
          </a:p>
        </p:txBody>
      </p:sp>
      <p:sp>
        <p:nvSpPr>
          <p:cNvPr id="29" name="TextBox 29">
            <a:extLst>
              <a:ext uri="{FF2B5EF4-FFF2-40B4-BE49-F238E27FC236}">
                <a16:creationId xmlns:a16="http://schemas.microsoft.com/office/drawing/2014/main" id="{655F0AEF-F4CF-1570-190E-C971C3F41233}"/>
              </a:ext>
            </a:extLst>
          </p:cNvPr>
          <p:cNvSpPr txBox="1"/>
          <p:nvPr/>
        </p:nvSpPr>
        <p:spPr>
          <a:xfrm>
            <a:off x="4422114" y="3368177"/>
            <a:ext cx="3146119" cy="1461939"/>
          </a:xfrm>
          <a:prstGeom prst="rect">
            <a:avLst/>
          </a:prstGeom>
        </p:spPr>
        <p:txBody>
          <a:bodyPr lIns="0" tIns="0" rIns="0" bIns="0" rtlCol="0" anchor="t">
            <a:spAutoFit/>
          </a:bodyPr>
          <a:lstStyle/>
          <a:p>
            <a:pPr>
              <a:lnSpc>
                <a:spcPts val="1867"/>
              </a:lnSpc>
            </a:pPr>
            <a:r>
              <a:rPr lang="vi-VN"/>
              <a:t>“Phụ huynh ở châu Á có thể gây áp lực này vì lo lắng cho sự phát triển của con cái và nhận thức về tính cạnh tranh trong việc nhập học vào các cơ sở giáo dục uy tín [2].”</a:t>
            </a:r>
            <a:endParaRPr lang="en-US">
              <a:sym typeface="Lato"/>
            </a:endParaRPr>
          </a:p>
        </p:txBody>
      </p:sp>
      <p:sp>
        <p:nvSpPr>
          <p:cNvPr id="30" name="TextBox 30">
            <a:extLst>
              <a:ext uri="{FF2B5EF4-FFF2-40B4-BE49-F238E27FC236}">
                <a16:creationId xmlns:a16="http://schemas.microsoft.com/office/drawing/2014/main" id="{0A10A620-7551-EE9D-9563-E389E91C9F1A}"/>
              </a:ext>
            </a:extLst>
          </p:cNvPr>
          <p:cNvSpPr txBox="1"/>
          <p:nvPr/>
        </p:nvSpPr>
        <p:spPr>
          <a:xfrm>
            <a:off x="685801" y="1079106"/>
            <a:ext cx="6806575" cy="730969"/>
          </a:xfrm>
          <a:prstGeom prst="rect">
            <a:avLst/>
          </a:prstGeom>
        </p:spPr>
        <p:txBody>
          <a:bodyPr lIns="0" tIns="0" rIns="0" bIns="0" rtlCol="0" anchor="t">
            <a:spAutoFit/>
          </a:bodyPr>
          <a:lstStyle/>
          <a:p>
            <a:pPr algn="just">
              <a:lnSpc>
                <a:spcPts val="1867"/>
              </a:lnSpc>
            </a:pPr>
            <a:r>
              <a:rPr lang="vi-VN"/>
              <a:t>“</a:t>
            </a:r>
            <a:r>
              <a:rPr lang="en-US"/>
              <a:t>Sự tập trung của cha mẹ có mối liên hệ đáng kể với 'lo lắng về điểm số', trong khi sự chấp nhận của cha mẹ không có mối liên hệ đáng kể với căng thẳng học tập tổng thể hoặc năm lĩnh vực của nó</a:t>
            </a:r>
            <a:r>
              <a:rPr lang="vi-VN"/>
              <a:t> [2]</a:t>
            </a:r>
            <a:r>
              <a:rPr lang="en-US"/>
              <a:t>.</a:t>
            </a:r>
            <a:r>
              <a:rPr lang="vi-VN"/>
              <a:t>”</a:t>
            </a:r>
            <a:endParaRPr lang="en-US">
              <a:sym typeface="Lato Bold"/>
            </a:endParaRPr>
          </a:p>
        </p:txBody>
      </p:sp>
      <p:sp>
        <p:nvSpPr>
          <p:cNvPr id="32" name="TextBox 31">
            <a:extLst>
              <a:ext uri="{FF2B5EF4-FFF2-40B4-BE49-F238E27FC236}">
                <a16:creationId xmlns:a16="http://schemas.microsoft.com/office/drawing/2014/main" id="{E25A50F5-AA24-A0E6-8FA2-70974C2E37A6}"/>
              </a:ext>
            </a:extLst>
          </p:cNvPr>
          <p:cNvSpPr txBox="1"/>
          <p:nvPr/>
        </p:nvSpPr>
        <p:spPr>
          <a:xfrm>
            <a:off x="653318" y="2037237"/>
            <a:ext cx="6155702" cy="823302"/>
          </a:xfrm>
          <a:prstGeom prst="rect">
            <a:avLst/>
          </a:prstGeom>
          <a:noFill/>
        </p:spPr>
        <p:txBody>
          <a:bodyPr wrap="square">
            <a:spAutoFit/>
          </a:bodyPr>
          <a:lstStyle/>
          <a:p>
            <a:pPr algn="just">
              <a:lnSpc>
                <a:spcPts val="1867"/>
              </a:lnSpc>
            </a:pPr>
            <a:r>
              <a:rPr lang="vi-VN"/>
              <a:t>“Một nghiên cứu trước đây cho thấy nguyên nhân chính của căng thẳng học tập, theo 66% sinh viên, là áp lực từ cha mẹ để cải thiện hiệu suất học tập [2]</a:t>
            </a:r>
            <a:r>
              <a:rPr lang="en-US"/>
              <a:t>.</a:t>
            </a:r>
            <a:r>
              <a:rPr lang="vi-VN"/>
              <a:t>”</a:t>
            </a:r>
            <a:endParaRPr lang="en-US">
              <a:sym typeface="Lato Bold"/>
            </a:endParaRPr>
          </a:p>
        </p:txBody>
      </p:sp>
      <p:sp>
        <p:nvSpPr>
          <p:cNvPr id="33" name="TextBox 32">
            <a:extLst>
              <a:ext uri="{FF2B5EF4-FFF2-40B4-BE49-F238E27FC236}">
                <a16:creationId xmlns:a16="http://schemas.microsoft.com/office/drawing/2014/main" id="{10D9858D-06B3-B8E4-BEDF-18370ACEEEED}"/>
              </a:ext>
            </a:extLst>
          </p:cNvPr>
          <p:cNvSpPr txBox="1"/>
          <p:nvPr/>
        </p:nvSpPr>
        <p:spPr>
          <a:xfrm>
            <a:off x="504260" y="4901731"/>
            <a:ext cx="6155702" cy="1754326"/>
          </a:xfrm>
          <a:prstGeom prst="rect">
            <a:avLst/>
          </a:prstGeom>
          <a:noFill/>
        </p:spPr>
        <p:txBody>
          <a:bodyPr wrap="square" rtlCol="0">
            <a:spAutoFit/>
          </a:bodyPr>
          <a:lstStyle/>
          <a:p>
            <a:pPr algn="just"/>
            <a:r>
              <a:rPr lang="vi-VN"/>
              <a:t>=&gt; Qua đó, chúng ta thấy phụ huynh không nên đặt mục tiêu cao, kỳ vọng quá nhiều vào kết quả học tập của con em. Thay vào đó, dành nhiều thời gian để quan tâm, động viên con em chúng ta để các em có định hướng tốt nhất, cân bằng giữa học tập và công việc, qua đó cải thiện chất lượng cuộc sống.</a:t>
            </a:r>
            <a:endParaRPr lang="en-US"/>
          </a:p>
        </p:txBody>
      </p:sp>
    </p:spTree>
    <p:extLst>
      <p:ext uri="{BB962C8B-B14F-4D97-AF65-F5344CB8AC3E}">
        <p14:creationId xmlns:p14="http://schemas.microsoft.com/office/powerpoint/2010/main" val="4183145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14877" y="2286000"/>
            <a:ext cx="3267653" cy="4662529"/>
            <a:chOff x="0" y="0"/>
            <a:chExt cx="1474609" cy="2104082"/>
          </a:xfrm>
        </p:grpSpPr>
        <p:sp>
          <p:nvSpPr>
            <p:cNvPr id="3" name="Freeform 3"/>
            <p:cNvSpPr/>
            <p:nvPr/>
          </p:nvSpPr>
          <p:spPr>
            <a:xfrm>
              <a:off x="0" y="0"/>
              <a:ext cx="1474609" cy="2104082"/>
            </a:xfrm>
            <a:custGeom>
              <a:avLst/>
              <a:gdLst/>
              <a:ahLst/>
              <a:cxnLst/>
              <a:rect l="l" t="t" r="r" b="b"/>
              <a:pathLst>
                <a:path w="1474609" h="2104082">
                  <a:moveTo>
                    <a:pt x="0" y="0"/>
                  </a:moveTo>
                  <a:lnTo>
                    <a:pt x="1474609" y="0"/>
                  </a:lnTo>
                  <a:lnTo>
                    <a:pt x="1474609" y="2104082"/>
                  </a:lnTo>
                  <a:lnTo>
                    <a:pt x="0" y="2104082"/>
                  </a:lnTo>
                  <a:close/>
                </a:path>
              </a:pathLst>
            </a:custGeom>
            <a:solidFill>
              <a:srgbClr val="EBE2D6"/>
            </a:solidFill>
          </p:spPr>
          <p:txBody>
            <a:bodyPr/>
            <a:lstStyle/>
            <a:p>
              <a:endParaRPr lang="en-US" sz="1200"/>
            </a:p>
          </p:txBody>
        </p:sp>
        <p:sp>
          <p:nvSpPr>
            <p:cNvPr id="4" name="TextBox 4"/>
            <p:cNvSpPr txBox="1"/>
            <p:nvPr/>
          </p:nvSpPr>
          <p:spPr>
            <a:xfrm>
              <a:off x="0" y="-38100"/>
              <a:ext cx="1474609" cy="2142182"/>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6407248" y="685800"/>
            <a:ext cx="5098953" cy="5486400"/>
            <a:chOff x="0" y="0"/>
            <a:chExt cx="1184942" cy="1274980"/>
          </a:xfrm>
        </p:grpSpPr>
        <p:sp>
          <p:nvSpPr>
            <p:cNvPr id="6" name="Freeform 6"/>
            <p:cNvSpPr/>
            <p:nvPr/>
          </p:nvSpPr>
          <p:spPr>
            <a:xfrm>
              <a:off x="0" y="0"/>
              <a:ext cx="1184942" cy="1274980"/>
            </a:xfrm>
            <a:custGeom>
              <a:avLst/>
              <a:gdLst/>
              <a:ahLst/>
              <a:cxnLst/>
              <a:rect l="l" t="t" r="r" b="b"/>
              <a:pathLst>
                <a:path w="1184942" h="1274980">
                  <a:moveTo>
                    <a:pt x="0" y="0"/>
                  </a:moveTo>
                  <a:lnTo>
                    <a:pt x="1184942" y="0"/>
                  </a:lnTo>
                  <a:lnTo>
                    <a:pt x="1184942" y="1274980"/>
                  </a:lnTo>
                  <a:lnTo>
                    <a:pt x="0" y="1274980"/>
                  </a:lnTo>
                  <a:close/>
                </a:path>
              </a:pathLst>
            </a:custGeom>
            <a:blipFill>
              <a:blip r:embed="rId2"/>
              <a:stretch>
                <a:fillRect l="-30598" r="-30598"/>
              </a:stretch>
            </a:blipFill>
          </p:spPr>
          <p:txBody>
            <a:bodyPr/>
            <a:lstStyle/>
            <a:p>
              <a:endParaRPr lang="en-US" sz="1200"/>
            </a:p>
          </p:txBody>
        </p:sp>
      </p:grpSp>
      <p:grpSp>
        <p:nvGrpSpPr>
          <p:cNvPr id="7" name="Group 7"/>
          <p:cNvGrpSpPr/>
          <p:nvPr/>
        </p:nvGrpSpPr>
        <p:grpSpPr>
          <a:xfrm>
            <a:off x="11566456" y="6230044"/>
            <a:ext cx="282645" cy="285057"/>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9" name="TextBox 9"/>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2</a:t>
              </a:r>
            </a:p>
          </p:txBody>
        </p:sp>
      </p:grpSp>
      <p:sp>
        <p:nvSpPr>
          <p:cNvPr id="10" name="TextBox 10"/>
          <p:cNvSpPr txBox="1"/>
          <p:nvPr/>
        </p:nvSpPr>
        <p:spPr>
          <a:xfrm>
            <a:off x="685800" y="1140459"/>
            <a:ext cx="4706697" cy="819455"/>
          </a:xfrm>
          <a:prstGeom prst="rect">
            <a:avLst/>
          </a:prstGeom>
        </p:spPr>
        <p:txBody>
          <a:bodyPr lIns="0" tIns="0" rIns="0" bIns="0" rtlCol="0" anchor="t">
            <a:spAutoFit/>
          </a:bodyPr>
          <a:lstStyle/>
          <a:p>
            <a:pPr>
              <a:lnSpc>
                <a:spcPts val="7012"/>
              </a:lnSpc>
            </a:pPr>
            <a:r>
              <a:rPr lang="en-US" sz="5008" b="1" spc="-165" dirty="0" err="1">
                <a:solidFill>
                  <a:srgbClr val="000000"/>
                </a:solidFill>
                <a:latin typeface="Roboto Bold"/>
                <a:ea typeface="Roboto Bold"/>
                <a:cs typeface="Roboto Bold"/>
                <a:sym typeface="Roboto Bold"/>
              </a:rPr>
              <a:t>Câu</a:t>
            </a:r>
            <a:r>
              <a:rPr lang="en-US" sz="5008" b="1" spc="-165" dirty="0">
                <a:solidFill>
                  <a:srgbClr val="000000"/>
                </a:solidFill>
                <a:latin typeface="Roboto Bold"/>
                <a:ea typeface="Roboto Bold"/>
                <a:cs typeface="Roboto Bold"/>
                <a:sym typeface="Roboto Bold"/>
              </a:rPr>
              <a:t> </a:t>
            </a:r>
            <a:r>
              <a:rPr lang="en-US" sz="5008" b="1" spc="-165" dirty="0" err="1">
                <a:solidFill>
                  <a:srgbClr val="000000"/>
                </a:solidFill>
                <a:latin typeface="Roboto Bold"/>
                <a:ea typeface="Roboto Bold"/>
                <a:cs typeface="Roboto Bold"/>
                <a:sym typeface="Roboto Bold"/>
              </a:rPr>
              <a:t>chuyện</a:t>
            </a:r>
            <a:endParaRPr lang="en-US" sz="5008" b="1" spc="-165" dirty="0">
              <a:solidFill>
                <a:srgbClr val="000000"/>
              </a:solidFill>
              <a:latin typeface="Roboto Bold"/>
              <a:ea typeface="Roboto Bold"/>
              <a:cs typeface="Roboto Bold"/>
              <a:sym typeface="Roboto Bold"/>
            </a:endParaRPr>
          </a:p>
        </p:txBody>
      </p:sp>
      <p:sp>
        <p:nvSpPr>
          <p:cNvPr id="12" name="TextBox 12"/>
          <p:cNvSpPr txBox="1"/>
          <p:nvPr/>
        </p:nvSpPr>
        <p:spPr>
          <a:xfrm>
            <a:off x="604724" y="2286000"/>
            <a:ext cx="5026195" cy="1681101"/>
          </a:xfrm>
          <a:prstGeom prst="rect">
            <a:avLst/>
          </a:prstGeom>
        </p:spPr>
        <p:txBody>
          <a:bodyPr lIns="0" tIns="0" rIns="0" bIns="0" rtlCol="0" anchor="t">
            <a:spAutoFit/>
          </a:bodyPr>
          <a:lstStyle/>
          <a:p>
            <a:pPr>
              <a:lnSpc>
                <a:spcPts val="1867"/>
              </a:lnSpc>
            </a:pPr>
            <a:r>
              <a:rPr lang="vi-VN" sz="1333" b="1">
                <a:solidFill>
                  <a:srgbClr val="000000"/>
                </a:solidFill>
                <a:latin typeface="Lato Bold"/>
                <a:ea typeface="Lato Bold"/>
                <a:cs typeface="Lato Bold"/>
                <a:sym typeface="Lato Bold"/>
              </a:rPr>
              <a:t>Mỗi ngày lên lớp, nhóm của em đều trong tình trạng ngủ gục trên bàn, ánh mắt đờ đẫn, thân người uể oải. Hỏi ra thì mới biết nguyên do là cả đêm qua không ngủ, overnight với deadline, với đồ án môn học, với đống bài tập đi kèm...Trong nhóm cũng có bạn không phải vì chạy deadline mà thiếu ngủ, vì bạn đó mải chơi game đến 3 – 4 h sáng mới chịu đi ngủ, ngủ chưa vào giấc thì đã phải mang balo đến trường trong tình trạng suy sụp toàn thân.</a:t>
            </a:r>
          </a:p>
        </p:txBody>
      </p:sp>
      <p:sp>
        <p:nvSpPr>
          <p:cNvPr id="13" name="TextBox 13"/>
          <p:cNvSpPr txBox="1"/>
          <p:nvPr/>
        </p:nvSpPr>
        <p:spPr>
          <a:xfrm>
            <a:off x="691030" y="4546600"/>
            <a:ext cx="5020965" cy="694229"/>
          </a:xfrm>
          <a:prstGeom prst="rect">
            <a:avLst/>
          </a:prstGeom>
        </p:spPr>
        <p:txBody>
          <a:bodyPr lIns="0" tIns="0" rIns="0" bIns="0" rtlCol="0" anchor="t">
            <a:spAutoFit/>
          </a:bodyPr>
          <a:lstStyle/>
          <a:p>
            <a:pPr algn="just">
              <a:lnSpc>
                <a:spcPts val="1773"/>
              </a:lnSpc>
            </a:pPr>
            <a:r>
              <a:rPr lang="vi-VN">
                <a:solidFill>
                  <a:srgbClr val="000000"/>
                </a:solidFill>
                <a:latin typeface="+mj-lt"/>
                <a:ea typeface="Lato"/>
                <a:cs typeface="Lato"/>
                <a:sym typeface="Lato"/>
              </a:rPr>
              <a:t>=&gt; Lý do nghiên cứu: Ảnh hưởng của lối sống sinh hoạt không có giờ giấc, không điều độ đến sức khỏe, việc học của sinh viên. </a:t>
            </a:r>
            <a:endParaRPr lang="en-US" dirty="0">
              <a:solidFill>
                <a:srgbClr val="000000"/>
              </a:solidFill>
              <a:latin typeface="+mj-lt"/>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2CF7A-331E-DA62-290F-84D235A04BD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1CAEDD7-8C91-F42F-E1E9-BB6C9B6439F8}"/>
              </a:ext>
            </a:extLst>
          </p:cNvPr>
          <p:cNvGrpSpPr/>
          <p:nvPr/>
        </p:nvGrpSpPr>
        <p:grpSpPr>
          <a:xfrm>
            <a:off x="9014877" y="280902"/>
            <a:ext cx="3177123" cy="3148098"/>
            <a:chOff x="0" y="0"/>
            <a:chExt cx="1433756" cy="1420657"/>
          </a:xfrm>
        </p:grpSpPr>
        <p:sp>
          <p:nvSpPr>
            <p:cNvPr id="3" name="Freeform 3">
              <a:extLst>
                <a:ext uri="{FF2B5EF4-FFF2-40B4-BE49-F238E27FC236}">
                  <a16:creationId xmlns:a16="http://schemas.microsoft.com/office/drawing/2014/main" id="{319D5E13-7EBB-9CD0-7EF6-1BF40DBF16DD}"/>
                </a:ext>
              </a:extLst>
            </p:cNvPr>
            <p:cNvSpPr/>
            <p:nvPr/>
          </p:nvSpPr>
          <p:spPr>
            <a:xfrm>
              <a:off x="0" y="0"/>
              <a:ext cx="1433756" cy="1420657"/>
            </a:xfrm>
            <a:custGeom>
              <a:avLst/>
              <a:gdLst/>
              <a:ahLst/>
              <a:cxnLst/>
              <a:rect l="l" t="t" r="r" b="b"/>
              <a:pathLst>
                <a:path w="1433756" h="1420657">
                  <a:moveTo>
                    <a:pt x="0" y="0"/>
                  </a:moveTo>
                  <a:lnTo>
                    <a:pt x="1433756" y="0"/>
                  </a:lnTo>
                  <a:lnTo>
                    <a:pt x="1433756" y="1420657"/>
                  </a:lnTo>
                  <a:lnTo>
                    <a:pt x="0" y="1420657"/>
                  </a:lnTo>
                  <a:close/>
                </a:path>
              </a:pathLst>
            </a:custGeom>
            <a:solidFill>
              <a:srgbClr val="202020"/>
            </a:solidFill>
          </p:spPr>
          <p:txBody>
            <a:bodyPr/>
            <a:lstStyle/>
            <a:p>
              <a:endParaRPr lang="en-US" sz="1200"/>
            </a:p>
          </p:txBody>
        </p:sp>
        <p:sp>
          <p:nvSpPr>
            <p:cNvPr id="4" name="TextBox 4">
              <a:extLst>
                <a:ext uri="{FF2B5EF4-FFF2-40B4-BE49-F238E27FC236}">
                  <a16:creationId xmlns:a16="http://schemas.microsoft.com/office/drawing/2014/main" id="{DBDB585D-207F-BDD8-61CF-8C9751F7616A}"/>
                </a:ext>
              </a:extLst>
            </p:cNvPr>
            <p:cNvSpPr txBox="1"/>
            <p:nvPr/>
          </p:nvSpPr>
          <p:spPr>
            <a:xfrm>
              <a:off x="0" y="-38100"/>
              <a:ext cx="1433756" cy="1458757"/>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a:extLst>
              <a:ext uri="{FF2B5EF4-FFF2-40B4-BE49-F238E27FC236}">
                <a16:creationId xmlns:a16="http://schemas.microsoft.com/office/drawing/2014/main" id="{21FD1E7E-3FCB-7932-1CE2-C8FD53FB6CA0}"/>
              </a:ext>
            </a:extLst>
          </p:cNvPr>
          <p:cNvSpPr txBox="1"/>
          <p:nvPr/>
        </p:nvSpPr>
        <p:spPr>
          <a:xfrm>
            <a:off x="685800" y="551276"/>
            <a:ext cx="5026195" cy="243656"/>
          </a:xfrm>
          <a:prstGeom prst="rect">
            <a:avLst/>
          </a:prstGeom>
        </p:spPr>
        <p:txBody>
          <a:bodyPr wrap="square" lIns="0" tIns="0" rIns="0" bIns="0" rtlCol="0" anchor="t">
            <a:spAutoFit/>
          </a:bodyPr>
          <a:lstStyle/>
          <a:p>
            <a:pPr algn="just">
              <a:lnSpc>
                <a:spcPts val="1867"/>
              </a:lnSpc>
            </a:pPr>
            <a:r>
              <a:rPr lang="vi-VN" sz="1600" b="1">
                <a:solidFill>
                  <a:srgbClr val="000000"/>
                </a:solidFill>
                <a:latin typeface="Lato Bold"/>
                <a:ea typeface="Lato Bold"/>
                <a:cs typeface="Lato Bold"/>
                <a:sym typeface="Lato Bold"/>
              </a:rPr>
              <a:t>Sự hỗ trợ từ nhà trường, các trường cao đẳng, đại học</a:t>
            </a:r>
            <a:endParaRPr lang="en-US" sz="1600" b="1">
              <a:solidFill>
                <a:srgbClr val="000000"/>
              </a:solidFill>
              <a:latin typeface="Lato Bold"/>
              <a:ea typeface="Lato Bold"/>
              <a:cs typeface="Lato Bold"/>
              <a:sym typeface="Lato Bold"/>
            </a:endParaRPr>
          </a:p>
        </p:txBody>
      </p:sp>
      <p:grpSp>
        <p:nvGrpSpPr>
          <p:cNvPr id="7" name="Group 7">
            <a:extLst>
              <a:ext uri="{FF2B5EF4-FFF2-40B4-BE49-F238E27FC236}">
                <a16:creationId xmlns:a16="http://schemas.microsoft.com/office/drawing/2014/main" id="{B096CAD4-5E28-0B08-ADE9-448BC8CF01B4}"/>
              </a:ext>
            </a:extLst>
          </p:cNvPr>
          <p:cNvGrpSpPr/>
          <p:nvPr/>
        </p:nvGrpSpPr>
        <p:grpSpPr>
          <a:xfrm>
            <a:off x="11566456" y="6230044"/>
            <a:ext cx="282645" cy="285057"/>
            <a:chOff x="0" y="0"/>
            <a:chExt cx="205716" cy="207472"/>
          </a:xfrm>
        </p:grpSpPr>
        <p:sp>
          <p:nvSpPr>
            <p:cNvPr id="8" name="Freeform 8">
              <a:extLst>
                <a:ext uri="{FF2B5EF4-FFF2-40B4-BE49-F238E27FC236}">
                  <a16:creationId xmlns:a16="http://schemas.microsoft.com/office/drawing/2014/main" id="{3CBC685F-3843-6855-281B-15DC68E73656}"/>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9" name="TextBox 9">
              <a:extLst>
                <a:ext uri="{FF2B5EF4-FFF2-40B4-BE49-F238E27FC236}">
                  <a16:creationId xmlns:a16="http://schemas.microsoft.com/office/drawing/2014/main" id="{A43A6FE5-1ED1-ADC5-232B-A7E5A6B374FA}"/>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8</a:t>
              </a:r>
            </a:p>
          </p:txBody>
        </p:sp>
      </p:grpSp>
      <p:grpSp>
        <p:nvGrpSpPr>
          <p:cNvPr id="10" name="Group 10">
            <a:extLst>
              <a:ext uri="{FF2B5EF4-FFF2-40B4-BE49-F238E27FC236}">
                <a16:creationId xmlns:a16="http://schemas.microsoft.com/office/drawing/2014/main" id="{6B0DF0CD-7F83-0B8A-A888-19081A9E4714}"/>
              </a:ext>
            </a:extLst>
          </p:cNvPr>
          <p:cNvGrpSpPr/>
          <p:nvPr/>
        </p:nvGrpSpPr>
        <p:grpSpPr>
          <a:xfrm>
            <a:off x="529252" y="4315725"/>
            <a:ext cx="5214661" cy="903837"/>
            <a:chOff x="0" y="-38100"/>
            <a:chExt cx="10429322" cy="1807673"/>
          </a:xfrm>
        </p:grpSpPr>
        <p:sp>
          <p:nvSpPr>
            <p:cNvPr id="11" name="TextBox 11">
              <a:extLst>
                <a:ext uri="{FF2B5EF4-FFF2-40B4-BE49-F238E27FC236}">
                  <a16:creationId xmlns:a16="http://schemas.microsoft.com/office/drawing/2014/main" id="{D46B8E12-2255-EBA0-BD3F-D7A494D6DD9A}"/>
                </a:ext>
              </a:extLst>
            </p:cNvPr>
            <p:cNvSpPr txBox="1"/>
            <p:nvPr/>
          </p:nvSpPr>
          <p:spPr>
            <a:xfrm>
              <a:off x="768012" y="-38100"/>
              <a:ext cx="9661310" cy="1807673"/>
            </a:xfrm>
            <a:prstGeom prst="rect">
              <a:avLst/>
            </a:prstGeom>
          </p:spPr>
          <p:txBody>
            <a:bodyPr lIns="0" tIns="0" rIns="0" bIns="0" rtlCol="0" anchor="t">
              <a:spAutoFit/>
            </a:bodyPr>
            <a:lstStyle/>
            <a:p>
              <a:pPr algn="just">
                <a:lnSpc>
                  <a:spcPts val="1773"/>
                </a:lnSpc>
              </a:pPr>
              <a:r>
                <a:rPr lang="vi-VN" sz="1400" b="1">
                  <a:solidFill>
                    <a:srgbClr val="000000"/>
                  </a:solidFill>
                  <a:latin typeface="Lato Bold"/>
                  <a:ea typeface="Lato Bold"/>
                  <a:cs typeface="Lato Bold"/>
                  <a:sym typeface="Lato Bold"/>
                </a:rPr>
                <a:t>Nhận xét: Đây là đoạn trích mô tả rõ ràng về vai trò của các chính sách, hỗ trợ của nhà trường và sự cần thiết của các biện pháp để nâng cao sức khoẻ tinh thần và sinh hoạt lành mạnh của sinh viên.</a:t>
              </a:r>
              <a:endParaRPr lang="en-US" sz="1400" b="1">
                <a:solidFill>
                  <a:srgbClr val="000000"/>
                </a:solidFill>
                <a:latin typeface="Lato Bold"/>
                <a:ea typeface="Lato Bold"/>
                <a:cs typeface="Lato Bold"/>
                <a:sym typeface="Lato Bold"/>
              </a:endParaRPr>
            </a:p>
          </p:txBody>
        </p:sp>
        <p:sp>
          <p:nvSpPr>
            <p:cNvPr id="12" name="Freeform 12">
              <a:extLst>
                <a:ext uri="{FF2B5EF4-FFF2-40B4-BE49-F238E27FC236}">
                  <a16:creationId xmlns:a16="http://schemas.microsoft.com/office/drawing/2014/main" id="{45C8A235-6D00-D32A-69ED-175531BDA69A}"/>
                </a:ext>
              </a:extLst>
            </p:cNvPr>
            <p:cNvSpPr/>
            <p:nvPr/>
          </p:nvSpPr>
          <p:spPr>
            <a:xfrm>
              <a:off x="0" y="389042"/>
              <a:ext cx="523424" cy="491067"/>
            </a:xfrm>
            <a:custGeom>
              <a:avLst/>
              <a:gdLst/>
              <a:ahLst/>
              <a:cxnLst/>
              <a:rect l="l" t="t" r="r" b="b"/>
              <a:pathLst>
                <a:path w="523424" h="491067">
                  <a:moveTo>
                    <a:pt x="0" y="0"/>
                  </a:moveTo>
                  <a:lnTo>
                    <a:pt x="523424" y="0"/>
                  </a:lnTo>
                  <a:lnTo>
                    <a:pt x="523424" y="491068"/>
                  </a:lnTo>
                  <a:lnTo>
                    <a:pt x="0" y="491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sp>
        <p:nvSpPr>
          <p:cNvPr id="19" name="TextBox 19">
            <a:extLst>
              <a:ext uri="{FF2B5EF4-FFF2-40B4-BE49-F238E27FC236}">
                <a16:creationId xmlns:a16="http://schemas.microsoft.com/office/drawing/2014/main" id="{41DBE363-6C85-5540-0416-F70CB3629BD9}"/>
              </a:ext>
            </a:extLst>
          </p:cNvPr>
          <p:cNvSpPr txBox="1"/>
          <p:nvPr/>
        </p:nvSpPr>
        <p:spPr>
          <a:xfrm>
            <a:off x="529252" y="1640630"/>
            <a:ext cx="5026195" cy="1615827"/>
          </a:xfrm>
          <a:prstGeom prst="rect">
            <a:avLst/>
          </a:prstGeom>
        </p:spPr>
        <p:txBody>
          <a:bodyPr lIns="0" tIns="0" rIns="0" bIns="0" rtlCol="0" anchor="t">
            <a:spAutoFit/>
          </a:bodyPr>
          <a:lstStyle/>
          <a:p>
            <a:pPr>
              <a:lnSpc>
                <a:spcPts val="1773"/>
              </a:lnSpc>
            </a:pPr>
            <a:r>
              <a:rPr lang="vi-VN" sz="1600">
                <a:solidFill>
                  <a:srgbClr val="000000"/>
                </a:solidFill>
                <a:latin typeface="+mj-lt"/>
                <a:ea typeface="Lato"/>
                <a:cs typeface="Lato"/>
                <a:sym typeface="Lato"/>
              </a:rPr>
              <a:t>“Chúng tôi cho rằng cần có các chính sách trong việc giúp đỡ sinh viên thực hiện các hoạt động lành mạnh nhiều hơn, hoặc cải thiện chất lượng về ăn uống cũng như điều chỉnh một số vấn đề liên quan tới học tập để sinh viên có thể giảm stress. Các khóa học về cách điều chỉnh stress một cách khoa học cũng nên được thực hiện để tránh liên quan của tinh thần kém tới việc duy trì lối sống lành mạnh [1].”</a:t>
            </a:r>
            <a:endParaRPr lang="en-US" sz="1600" dirty="0">
              <a:solidFill>
                <a:srgbClr val="000000"/>
              </a:solidFill>
              <a:latin typeface="+mj-lt"/>
              <a:ea typeface="Lato"/>
              <a:cs typeface="Lato"/>
              <a:sym typeface="Lato"/>
            </a:endParaRPr>
          </a:p>
        </p:txBody>
      </p:sp>
      <p:pic>
        <p:nvPicPr>
          <p:cNvPr id="23" name="Picture 22">
            <a:extLst>
              <a:ext uri="{FF2B5EF4-FFF2-40B4-BE49-F238E27FC236}">
                <a16:creationId xmlns:a16="http://schemas.microsoft.com/office/drawing/2014/main" id="{6938001A-B63F-116C-0012-9E52CC20DD6C}"/>
              </a:ext>
            </a:extLst>
          </p:cNvPr>
          <p:cNvPicPr>
            <a:picLocks noChangeAspect="1"/>
          </p:cNvPicPr>
          <p:nvPr/>
        </p:nvPicPr>
        <p:blipFill>
          <a:blip r:embed="rId4"/>
          <a:stretch>
            <a:fillRect/>
          </a:stretch>
        </p:blipFill>
        <p:spPr>
          <a:xfrm>
            <a:off x="5929260" y="1007768"/>
            <a:ext cx="5919841" cy="4842464"/>
          </a:xfrm>
          <a:prstGeom prst="rect">
            <a:avLst/>
          </a:prstGeom>
        </p:spPr>
      </p:pic>
    </p:spTree>
    <p:extLst>
      <p:ext uri="{BB962C8B-B14F-4D97-AF65-F5344CB8AC3E}">
        <p14:creationId xmlns:p14="http://schemas.microsoft.com/office/powerpoint/2010/main" val="2146908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F8ED3-28F4-E8EC-F017-6669D91A349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CCAAEAD-C49A-4FAD-59B7-88D44338ECA1}"/>
              </a:ext>
            </a:extLst>
          </p:cNvPr>
          <p:cNvGrpSpPr/>
          <p:nvPr/>
        </p:nvGrpSpPr>
        <p:grpSpPr>
          <a:xfrm>
            <a:off x="8128000" y="-101758"/>
            <a:ext cx="4180294" cy="7076051"/>
            <a:chOff x="0" y="0"/>
            <a:chExt cx="550491" cy="931826"/>
          </a:xfrm>
        </p:grpSpPr>
        <p:sp>
          <p:nvSpPr>
            <p:cNvPr id="3" name="Freeform 3">
              <a:extLst>
                <a:ext uri="{FF2B5EF4-FFF2-40B4-BE49-F238E27FC236}">
                  <a16:creationId xmlns:a16="http://schemas.microsoft.com/office/drawing/2014/main" id="{04EC75A9-6C09-D13A-2A5E-EBB29E78156A}"/>
                </a:ext>
              </a:extLst>
            </p:cNvPr>
            <p:cNvSpPr/>
            <p:nvPr/>
          </p:nvSpPr>
          <p:spPr>
            <a:xfrm flipH="1">
              <a:off x="0" y="0"/>
              <a:ext cx="550491" cy="931826"/>
            </a:xfrm>
            <a:custGeom>
              <a:avLst/>
              <a:gdLst/>
              <a:ahLst/>
              <a:cxnLst/>
              <a:rect l="l" t="t" r="r" b="b"/>
              <a:pathLst>
                <a:path w="550491" h="931826">
                  <a:moveTo>
                    <a:pt x="550491" y="0"/>
                  </a:moveTo>
                  <a:lnTo>
                    <a:pt x="0" y="0"/>
                  </a:lnTo>
                  <a:lnTo>
                    <a:pt x="0" y="931826"/>
                  </a:lnTo>
                  <a:lnTo>
                    <a:pt x="550491" y="931826"/>
                  </a:lnTo>
                  <a:close/>
                </a:path>
              </a:pathLst>
            </a:custGeom>
            <a:blipFill>
              <a:blip r:embed="rId2"/>
              <a:stretch>
                <a:fillRect l="-93608" r="-60299"/>
              </a:stretch>
            </a:blipFill>
          </p:spPr>
          <p:txBody>
            <a:bodyPr/>
            <a:lstStyle/>
            <a:p>
              <a:endParaRPr lang="en-US" sz="1200"/>
            </a:p>
          </p:txBody>
        </p:sp>
      </p:grpSp>
      <p:grpSp>
        <p:nvGrpSpPr>
          <p:cNvPr id="4" name="Group 4">
            <a:extLst>
              <a:ext uri="{FF2B5EF4-FFF2-40B4-BE49-F238E27FC236}">
                <a16:creationId xmlns:a16="http://schemas.microsoft.com/office/drawing/2014/main" id="{4E10CFF3-A395-13A8-CBD4-EEA0744DD3AE}"/>
              </a:ext>
            </a:extLst>
          </p:cNvPr>
          <p:cNvGrpSpPr/>
          <p:nvPr/>
        </p:nvGrpSpPr>
        <p:grpSpPr>
          <a:xfrm>
            <a:off x="-101757" y="-101758"/>
            <a:ext cx="1614555" cy="7076051"/>
            <a:chOff x="0" y="0"/>
            <a:chExt cx="637849" cy="2795477"/>
          </a:xfrm>
        </p:grpSpPr>
        <p:sp>
          <p:nvSpPr>
            <p:cNvPr id="5" name="Freeform 5">
              <a:extLst>
                <a:ext uri="{FF2B5EF4-FFF2-40B4-BE49-F238E27FC236}">
                  <a16:creationId xmlns:a16="http://schemas.microsoft.com/office/drawing/2014/main" id="{7CEE4685-4A25-262B-BEDF-3BC2F16490D8}"/>
                </a:ext>
              </a:extLst>
            </p:cNvPr>
            <p:cNvSpPr/>
            <p:nvPr/>
          </p:nvSpPr>
          <p:spPr>
            <a:xfrm>
              <a:off x="0" y="0"/>
              <a:ext cx="637849" cy="2795477"/>
            </a:xfrm>
            <a:custGeom>
              <a:avLst/>
              <a:gdLst/>
              <a:ahLst/>
              <a:cxnLst/>
              <a:rect l="l" t="t" r="r" b="b"/>
              <a:pathLst>
                <a:path w="637849" h="2795477">
                  <a:moveTo>
                    <a:pt x="0" y="0"/>
                  </a:moveTo>
                  <a:lnTo>
                    <a:pt x="637849" y="0"/>
                  </a:lnTo>
                  <a:lnTo>
                    <a:pt x="637849" y="2795477"/>
                  </a:lnTo>
                  <a:lnTo>
                    <a:pt x="0" y="2795477"/>
                  </a:lnTo>
                  <a:close/>
                </a:path>
              </a:pathLst>
            </a:custGeom>
            <a:solidFill>
              <a:srgbClr val="EBE2D6"/>
            </a:solidFill>
          </p:spPr>
          <p:txBody>
            <a:bodyPr/>
            <a:lstStyle/>
            <a:p>
              <a:endParaRPr lang="en-US" sz="1200"/>
            </a:p>
          </p:txBody>
        </p:sp>
        <p:sp>
          <p:nvSpPr>
            <p:cNvPr id="6" name="TextBox 6">
              <a:extLst>
                <a:ext uri="{FF2B5EF4-FFF2-40B4-BE49-F238E27FC236}">
                  <a16:creationId xmlns:a16="http://schemas.microsoft.com/office/drawing/2014/main" id="{DB995EF2-1CEE-6B1A-9A4F-F3932EFF7325}"/>
                </a:ext>
              </a:extLst>
            </p:cNvPr>
            <p:cNvSpPr txBox="1"/>
            <p:nvPr/>
          </p:nvSpPr>
          <p:spPr>
            <a:xfrm>
              <a:off x="0" y="-47625"/>
              <a:ext cx="637849" cy="2843102"/>
            </a:xfrm>
            <a:prstGeom prst="rect">
              <a:avLst/>
            </a:prstGeom>
          </p:spPr>
          <p:txBody>
            <a:bodyPr lIns="33867" tIns="33867" rIns="33867" bIns="33867" rtlCol="0" anchor="ctr"/>
            <a:lstStyle/>
            <a:p>
              <a:pPr algn="ctr">
                <a:lnSpc>
                  <a:spcPts val="2240"/>
                </a:lnSpc>
              </a:pPr>
              <a:endParaRPr sz="1200"/>
            </a:p>
          </p:txBody>
        </p:sp>
      </p:grpSp>
      <p:grpSp>
        <p:nvGrpSpPr>
          <p:cNvPr id="7" name="Group 7">
            <a:extLst>
              <a:ext uri="{FF2B5EF4-FFF2-40B4-BE49-F238E27FC236}">
                <a16:creationId xmlns:a16="http://schemas.microsoft.com/office/drawing/2014/main" id="{E50697FE-8BEF-2B54-EF03-F00520C39662}"/>
              </a:ext>
            </a:extLst>
          </p:cNvPr>
          <p:cNvGrpSpPr/>
          <p:nvPr/>
        </p:nvGrpSpPr>
        <p:grpSpPr>
          <a:xfrm>
            <a:off x="1019716" y="1555020"/>
            <a:ext cx="807661" cy="3747960"/>
            <a:chOff x="0" y="0"/>
            <a:chExt cx="319076" cy="1480676"/>
          </a:xfrm>
        </p:grpSpPr>
        <p:sp>
          <p:nvSpPr>
            <p:cNvPr id="8" name="Freeform 8">
              <a:extLst>
                <a:ext uri="{FF2B5EF4-FFF2-40B4-BE49-F238E27FC236}">
                  <a16:creationId xmlns:a16="http://schemas.microsoft.com/office/drawing/2014/main" id="{37127A31-413A-585C-E8B3-C66DB531C543}"/>
                </a:ext>
              </a:extLst>
            </p:cNvPr>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sz="1200"/>
            </a:p>
          </p:txBody>
        </p:sp>
        <p:sp>
          <p:nvSpPr>
            <p:cNvPr id="9" name="TextBox 9">
              <a:extLst>
                <a:ext uri="{FF2B5EF4-FFF2-40B4-BE49-F238E27FC236}">
                  <a16:creationId xmlns:a16="http://schemas.microsoft.com/office/drawing/2014/main" id="{910E7179-1991-3E7B-4A0E-B6884554200B}"/>
                </a:ext>
              </a:extLst>
            </p:cNvPr>
            <p:cNvSpPr txBox="1"/>
            <p:nvPr/>
          </p:nvSpPr>
          <p:spPr>
            <a:xfrm>
              <a:off x="0" y="-47625"/>
              <a:ext cx="319076" cy="1528301"/>
            </a:xfrm>
            <a:prstGeom prst="rect">
              <a:avLst/>
            </a:prstGeom>
          </p:spPr>
          <p:txBody>
            <a:bodyPr lIns="33867" tIns="33867" rIns="33867" bIns="33867" rtlCol="0" anchor="ctr"/>
            <a:lstStyle/>
            <a:p>
              <a:pPr algn="ctr">
                <a:lnSpc>
                  <a:spcPts val="2240"/>
                </a:lnSpc>
              </a:pPr>
              <a:endParaRPr sz="1200"/>
            </a:p>
          </p:txBody>
        </p:sp>
      </p:grpSp>
      <p:grpSp>
        <p:nvGrpSpPr>
          <p:cNvPr id="10" name="Group 10">
            <a:extLst>
              <a:ext uri="{FF2B5EF4-FFF2-40B4-BE49-F238E27FC236}">
                <a16:creationId xmlns:a16="http://schemas.microsoft.com/office/drawing/2014/main" id="{87B38299-6EEA-59A6-6EC3-D76AD6E54CA0}"/>
              </a:ext>
            </a:extLst>
          </p:cNvPr>
          <p:cNvGrpSpPr/>
          <p:nvPr/>
        </p:nvGrpSpPr>
        <p:grpSpPr>
          <a:xfrm>
            <a:off x="7748827" y="1555020"/>
            <a:ext cx="807661" cy="3747960"/>
            <a:chOff x="0" y="0"/>
            <a:chExt cx="319076" cy="1480676"/>
          </a:xfrm>
        </p:grpSpPr>
        <p:sp>
          <p:nvSpPr>
            <p:cNvPr id="11" name="Freeform 11">
              <a:extLst>
                <a:ext uri="{FF2B5EF4-FFF2-40B4-BE49-F238E27FC236}">
                  <a16:creationId xmlns:a16="http://schemas.microsoft.com/office/drawing/2014/main" id="{072B6117-25D8-DDEB-9EC5-FBC806266382}"/>
                </a:ext>
              </a:extLst>
            </p:cNvPr>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sz="1200"/>
            </a:p>
          </p:txBody>
        </p:sp>
        <p:sp>
          <p:nvSpPr>
            <p:cNvPr id="12" name="TextBox 12">
              <a:extLst>
                <a:ext uri="{FF2B5EF4-FFF2-40B4-BE49-F238E27FC236}">
                  <a16:creationId xmlns:a16="http://schemas.microsoft.com/office/drawing/2014/main" id="{29ECF664-5D80-1824-33E9-C660BB0429D0}"/>
                </a:ext>
              </a:extLst>
            </p:cNvPr>
            <p:cNvSpPr txBox="1"/>
            <p:nvPr/>
          </p:nvSpPr>
          <p:spPr>
            <a:xfrm>
              <a:off x="0" y="-47625"/>
              <a:ext cx="319076" cy="1528301"/>
            </a:xfrm>
            <a:prstGeom prst="rect">
              <a:avLst/>
            </a:prstGeom>
          </p:spPr>
          <p:txBody>
            <a:bodyPr lIns="33867" tIns="33867" rIns="33867" bIns="33867" rtlCol="0" anchor="ctr"/>
            <a:lstStyle/>
            <a:p>
              <a:pPr algn="ctr">
                <a:lnSpc>
                  <a:spcPts val="2240"/>
                </a:lnSpc>
              </a:pPr>
              <a:endParaRPr sz="1200"/>
            </a:p>
          </p:txBody>
        </p:sp>
      </p:grpSp>
      <p:grpSp>
        <p:nvGrpSpPr>
          <p:cNvPr id="13" name="Group 13">
            <a:extLst>
              <a:ext uri="{FF2B5EF4-FFF2-40B4-BE49-F238E27FC236}">
                <a16:creationId xmlns:a16="http://schemas.microsoft.com/office/drawing/2014/main" id="{4097F564-9BD8-279A-D9F5-D65C5259C33B}"/>
              </a:ext>
            </a:extLst>
          </p:cNvPr>
          <p:cNvGrpSpPr/>
          <p:nvPr/>
        </p:nvGrpSpPr>
        <p:grpSpPr>
          <a:xfrm>
            <a:off x="11566456" y="6230044"/>
            <a:ext cx="282645" cy="285057"/>
            <a:chOff x="0" y="0"/>
            <a:chExt cx="205716" cy="207472"/>
          </a:xfrm>
        </p:grpSpPr>
        <p:sp>
          <p:nvSpPr>
            <p:cNvPr id="14" name="Freeform 14">
              <a:extLst>
                <a:ext uri="{FF2B5EF4-FFF2-40B4-BE49-F238E27FC236}">
                  <a16:creationId xmlns:a16="http://schemas.microsoft.com/office/drawing/2014/main" id="{24206A7A-7DCD-44F5-2CF5-F34CD75150F0}"/>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5" name="TextBox 15">
              <a:extLst>
                <a:ext uri="{FF2B5EF4-FFF2-40B4-BE49-F238E27FC236}">
                  <a16:creationId xmlns:a16="http://schemas.microsoft.com/office/drawing/2014/main" id="{828501CE-139D-A3C0-821D-9A9E73AA2751}"/>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16</a:t>
              </a:r>
            </a:p>
          </p:txBody>
        </p:sp>
      </p:grpSp>
      <p:sp>
        <p:nvSpPr>
          <p:cNvPr id="20" name="AutoShape 20">
            <a:extLst>
              <a:ext uri="{FF2B5EF4-FFF2-40B4-BE49-F238E27FC236}">
                <a16:creationId xmlns:a16="http://schemas.microsoft.com/office/drawing/2014/main" id="{512C309A-11DF-C6BE-3A8A-432219239619}"/>
              </a:ext>
            </a:extLst>
          </p:cNvPr>
          <p:cNvSpPr/>
          <p:nvPr/>
        </p:nvSpPr>
        <p:spPr>
          <a:xfrm>
            <a:off x="2013527" y="3092917"/>
            <a:ext cx="0" cy="670983"/>
          </a:xfrm>
          <a:prstGeom prst="line">
            <a:avLst/>
          </a:prstGeom>
          <a:ln w="66675" cap="flat">
            <a:solidFill>
              <a:srgbClr val="000000"/>
            </a:solidFill>
            <a:prstDash val="solid"/>
            <a:headEnd type="none" w="sm" len="sm"/>
            <a:tailEnd type="none" w="sm" len="sm"/>
          </a:ln>
        </p:spPr>
        <p:txBody>
          <a:bodyPr/>
          <a:lstStyle/>
          <a:p>
            <a:endParaRPr lang="en-US" sz="1200"/>
          </a:p>
        </p:txBody>
      </p:sp>
      <p:sp>
        <p:nvSpPr>
          <p:cNvPr id="21" name="TextBox 21">
            <a:extLst>
              <a:ext uri="{FF2B5EF4-FFF2-40B4-BE49-F238E27FC236}">
                <a16:creationId xmlns:a16="http://schemas.microsoft.com/office/drawing/2014/main" id="{4610B59E-BA04-08CB-A352-BB27471DA0E2}"/>
              </a:ext>
            </a:extLst>
          </p:cNvPr>
          <p:cNvSpPr txBox="1"/>
          <p:nvPr/>
        </p:nvSpPr>
        <p:spPr>
          <a:xfrm>
            <a:off x="2227435" y="2779271"/>
            <a:ext cx="5838497" cy="1461939"/>
          </a:xfrm>
          <a:prstGeom prst="rect">
            <a:avLst/>
          </a:prstGeom>
        </p:spPr>
        <p:txBody>
          <a:bodyPr wrap="square" lIns="0" tIns="0" rIns="0" bIns="0" rtlCol="0" anchor="t">
            <a:spAutoFit/>
          </a:bodyPr>
          <a:lstStyle/>
          <a:p>
            <a:pPr algn="just">
              <a:lnSpc>
                <a:spcPts val="1867"/>
              </a:lnSpc>
            </a:pPr>
            <a:r>
              <a:rPr lang="vi-VN" sz="1867">
                <a:latin typeface="Times New Roman" panose="02020603050405020304" pitchFamily="18" charset="0"/>
                <a:ea typeface="Lato"/>
                <a:cs typeface="Times New Roman" panose="02020603050405020304" pitchFamily="18" charset="0"/>
                <a:sym typeface="Lato"/>
              </a:rPr>
              <a:t>Sinh viên cần xây dựng cho mình một lối sống khoa học, nắm thời gian rõ ràng để có thể sinh hoạt một cách điều độ qua đó nâng cao chất lượng, kết quả học tập. Ngoài ra, sự qua tâm từ phía gia đình, sự hỗ trợ từ phía nhà trường đóng vai trò rất lớn trong việc giúp con em duy trì sinh hoạt ổn định, đẩy mạnh việc học.</a:t>
            </a:r>
          </a:p>
        </p:txBody>
      </p:sp>
      <p:sp>
        <p:nvSpPr>
          <p:cNvPr id="17" name="TextBox 16">
            <a:extLst>
              <a:ext uri="{FF2B5EF4-FFF2-40B4-BE49-F238E27FC236}">
                <a16:creationId xmlns:a16="http://schemas.microsoft.com/office/drawing/2014/main" id="{67E180C1-C746-12E0-CF58-02EED389FE99}"/>
              </a:ext>
            </a:extLst>
          </p:cNvPr>
          <p:cNvSpPr txBox="1"/>
          <p:nvPr/>
        </p:nvSpPr>
        <p:spPr>
          <a:xfrm rot="16200000">
            <a:off x="248320" y="2861112"/>
            <a:ext cx="2004709" cy="400110"/>
          </a:xfrm>
          <a:prstGeom prst="rect">
            <a:avLst/>
          </a:prstGeom>
          <a:noFill/>
        </p:spPr>
        <p:txBody>
          <a:bodyPr wrap="square" rtlCol="0">
            <a:spAutoFit/>
          </a:bodyPr>
          <a:lstStyle/>
          <a:p>
            <a:r>
              <a:rPr lang="vi-VN" sz="2000" b="1">
                <a:latin typeface="+mj-lt"/>
              </a:rPr>
              <a:t>KẾT LUẬN</a:t>
            </a:r>
            <a:endParaRPr lang="en-US" sz="2000" b="1">
              <a:latin typeface="+mj-lt"/>
            </a:endParaRPr>
          </a:p>
        </p:txBody>
      </p:sp>
    </p:spTree>
    <p:extLst>
      <p:ext uri="{BB962C8B-B14F-4D97-AF65-F5344CB8AC3E}">
        <p14:creationId xmlns:p14="http://schemas.microsoft.com/office/powerpoint/2010/main" val="2050309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4F531-89CA-88B4-8F58-D871DFDF4C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DF22725-52A8-3C26-EB53-CAE0AD4EDE6A}"/>
              </a:ext>
            </a:extLst>
          </p:cNvPr>
          <p:cNvGrpSpPr/>
          <p:nvPr/>
        </p:nvGrpSpPr>
        <p:grpSpPr>
          <a:xfrm>
            <a:off x="-101757" y="5619754"/>
            <a:ext cx="12380977" cy="1346599"/>
            <a:chOff x="0" y="0"/>
            <a:chExt cx="5587223" cy="607686"/>
          </a:xfrm>
        </p:grpSpPr>
        <p:sp>
          <p:nvSpPr>
            <p:cNvPr id="3" name="Freeform 3">
              <a:extLst>
                <a:ext uri="{FF2B5EF4-FFF2-40B4-BE49-F238E27FC236}">
                  <a16:creationId xmlns:a16="http://schemas.microsoft.com/office/drawing/2014/main" id="{827DF835-75A4-AE32-1EBB-4C3E4F6199F7}"/>
                </a:ext>
              </a:extLst>
            </p:cNvPr>
            <p:cNvSpPr/>
            <p:nvPr/>
          </p:nvSpPr>
          <p:spPr>
            <a:xfrm>
              <a:off x="0" y="0"/>
              <a:ext cx="5587223" cy="607686"/>
            </a:xfrm>
            <a:custGeom>
              <a:avLst/>
              <a:gdLst/>
              <a:ahLst/>
              <a:cxnLst/>
              <a:rect l="l" t="t" r="r" b="b"/>
              <a:pathLst>
                <a:path w="5587223" h="607686">
                  <a:moveTo>
                    <a:pt x="0" y="0"/>
                  </a:moveTo>
                  <a:lnTo>
                    <a:pt x="5587223" y="0"/>
                  </a:lnTo>
                  <a:lnTo>
                    <a:pt x="5587223" y="607686"/>
                  </a:lnTo>
                  <a:lnTo>
                    <a:pt x="0" y="607686"/>
                  </a:lnTo>
                  <a:close/>
                </a:path>
              </a:pathLst>
            </a:custGeom>
            <a:solidFill>
              <a:srgbClr val="EBE2D6"/>
            </a:solidFill>
          </p:spPr>
          <p:txBody>
            <a:bodyPr/>
            <a:lstStyle/>
            <a:p>
              <a:endParaRPr lang="en-US" sz="1200"/>
            </a:p>
          </p:txBody>
        </p:sp>
        <p:sp>
          <p:nvSpPr>
            <p:cNvPr id="4" name="TextBox 4">
              <a:extLst>
                <a:ext uri="{FF2B5EF4-FFF2-40B4-BE49-F238E27FC236}">
                  <a16:creationId xmlns:a16="http://schemas.microsoft.com/office/drawing/2014/main" id="{93E74808-7D2D-31E1-5DB8-673B5E0E9593}"/>
                </a:ext>
              </a:extLst>
            </p:cNvPr>
            <p:cNvSpPr txBox="1"/>
            <p:nvPr/>
          </p:nvSpPr>
          <p:spPr>
            <a:xfrm>
              <a:off x="0" y="-38100"/>
              <a:ext cx="5587223" cy="645786"/>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a:extLst>
              <a:ext uri="{FF2B5EF4-FFF2-40B4-BE49-F238E27FC236}">
                <a16:creationId xmlns:a16="http://schemas.microsoft.com/office/drawing/2014/main" id="{B1243091-1039-65A7-D616-99643151810F}"/>
              </a:ext>
            </a:extLst>
          </p:cNvPr>
          <p:cNvGrpSpPr/>
          <p:nvPr/>
        </p:nvGrpSpPr>
        <p:grpSpPr>
          <a:xfrm>
            <a:off x="342900" y="4114800"/>
            <a:ext cx="11506200" cy="2400300"/>
            <a:chOff x="0" y="0"/>
            <a:chExt cx="2673917" cy="557804"/>
          </a:xfrm>
        </p:grpSpPr>
        <p:sp>
          <p:nvSpPr>
            <p:cNvPr id="6" name="Freeform 6">
              <a:extLst>
                <a:ext uri="{FF2B5EF4-FFF2-40B4-BE49-F238E27FC236}">
                  <a16:creationId xmlns:a16="http://schemas.microsoft.com/office/drawing/2014/main" id="{3731DE6C-912D-EEA2-C9EF-53FF09FC90F4}"/>
                </a:ext>
              </a:extLst>
            </p:cNvPr>
            <p:cNvSpPr/>
            <p:nvPr/>
          </p:nvSpPr>
          <p:spPr>
            <a:xfrm>
              <a:off x="0" y="0"/>
              <a:ext cx="2673917" cy="557804"/>
            </a:xfrm>
            <a:custGeom>
              <a:avLst/>
              <a:gdLst/>
              <a:ahLst/>
              <a:cxnLst/>
              <a:rect l="l" t="t" r="r" b="b"/>
              <a:pathLst>
                <a:path w="2673917" h="557804">
                  <a:moveTo>
                    <a:pt x="0" y="0"/>
                  </a:moveTo>
                  <a:lnTo>
                    <a:pt x="2673917" y="0"/>
                  </a:lnTo>
                  <a:lnTo>
                    <a:pt x="2673917" y="557804"/>
                  </a:lnTo>
                  <a:lnTo>
                    <a:pt x="0" y="557804"/>
                  </a:lnTo>
                  <a:close/>
                </a:path>
              </a:pathLst>
            </a:custGeom>
            <a:blipFill>
              <a:blip r:embed="rId2"/>
              <a:stretch>
                <a:fillRect t="-132140" b="-87236"/>
              </a:stretch>
            </a:blipFill>
          </p:spPr>
          <p:txBody>
            <a:bodyPr/>
            <a:lstStyle/>
            <a:p>
              <a:endParaRPr lang="en-US" sz="1200"/>
            </a:p>
          </p:txBody>
        </p:sp>
      </p:grpSp>
      <p:sp>
        <p:nvSpPr>
          <p:cNvPr id="7" name="TextBox 7">
            <a:extLst>
              <a:ext uri="{FF2B5EF4-FFF2-40B4-BE49-F238E27FC236}">
                <a16:creationId xmlns:a16="http://schemas.microsoft.com/office/drawing/2014/main" id="{04AD32BA-E244-0D7F-1C9D-862406038421}"/>
              </a:ext>
            </a:extLst>
          </p:cNvPr>
          <p:cNvSpPr txBox="1"/>
          <p:nvPr/>
        </p:nvSpPr>
        <p:spPr>
          <a:xfrm>
            <a:off x="712001" y="584201"/>
            <a:ext cx="7134141" cy="865493"/>
          </a:xfrm>
          <a:prstGeom prst="rect">
            <a:avLst/>
          </a:prstGeom>
        </p:spPr>
        <p:txBody>
          <a:bodyPr wrap="square" lIns="0" tIns="0" rIns="0" bIns="0" rtlCol="0" anchor="t">
            <a:spAutoFit/>
          </a:bodyPr>
          <a:lstStyle/>
          <a:p>
            <a:pPr algn="just">
              <a:lnSpc>
                <a:spcPts val="7374"/>
              </a:lnSpc>
            </a:pPr>
            <a:r>
              <a:rPr lang="en-US" sz="5267" b="1" spc="-131" dirty="0">
                <a:solidFill>
                  <a:srgbClr val="000000"/>
                </a:solidFill>
                <a:latin typeface="Roboto Bold"/>
                <a:ea typeface="Roboto Bold"/>
                <a:cs typeface="Roboto Bold"/>
                <a:sym typeface="Roboto Bold"/>
              </a:rPr>
              <a:t>Tài </a:t>
            </a:r>
            <a:r>
              <a:rPr lang="en-US" sz="5267" b="1" spc="-131" dirty="0" err="1">
                <a:solidFill>
                  <a:srgbClr val="000000"/>
                </a:solidFill>
                <a:latin typeface="Roboto Bold"/>
                <a:ea typeface="Roboto Bold"/>
                <a:cs typeface="Roboto Bold"/>
                <a:sym typeface="Roboto Bold"/>
              </a:rPr>
              <a:t>liệu</a:t>
            </a:r>
            <a:r>
              <a:rPr lang="en-US" sz="5267" b="1" spc="-131" dirty="0">
                <a:solidFill>
                  <a:srgbClr val="000000"/>
                </a:solidFill>
                <a:latin typeface="Roboto Bold"/>
                <a:ea typeface="Roboto Bold"/>
                <a:cs typeface="Roboto Bold"/>
                <a:sym typeface="Roboto Bold"/>
              </a:rPr>
              <a:t> </a:t>
            </a:r>
            <a:r>
              <a:rPr lang="en-US" sz="5267" b="1" spc="-131" dirty="0" err="1">
                <a:solidFill>
                  <a:srgbClr val="000000"/>
                </a:solidFill>
                <a:latin typeface="Roboto Bold"/>
                <a:ea typeface="Roboto Bold"/>
                <a:cs typeface="Roboto Bold"/>
                <a:sym typeface="Roboto Bold"/>
              </a:rPr>
              <a:t>tham</a:t>
            </a:r>
            <a:r>
              <a:rPr lang="en-US" sz="5267" b="1" spc="-131" dirty="0">
                <a:solidFill>
                  <a:srgbClr val="000000"/>
                </a:solidFill>
                <a:latin typeface="Roboto Bold"/>
                <a:ea typeface="Roboto Bold"/>
                <a:cs typeface="Roboto Bold"/>
                <a:sym typeface="Roboto Bold"/>
              </a:rPr>
              <a:t> </a:t>
            </a:r>
            <a:r>
              <a:rPr lang="en-US" sz="5267" b="1" spc="-131" dirty="0" err="1">
                <a:solidFill>
                  <a:srgbClr val="000000"/>
                </a:solidFill>
                <a:latin typeface="Roboto Bold"/>
                <a:ea typeface="Roboto Bold"/>
                <a:cs typeface="Roboto Bold"/>
                <a:sym typeface="Roboto Bold"/>
              </a:rPr>
              <a:t>khảo</a:t>
            </a:r>
            <a:endParaRPr lang="en-US" sz="5267" b="1" spc="-131" dirty="0">
              <a:solidFill>
                <a:srgbClr val="000000"/>
              </a:solidFill>
              <a:latin typeface="Roboto Bold"/>
              <a:ea typeface="Roboto Bold"/>
              <a:cs typeface="Roboto Bold"/>
              <a:sym typeface="Roboto Bold"/>
            </a:endParaRPr>
          </a:p>
        </p:txBody>
      </p:sp>
      <p:grpSp>
        <p:nvGrpSpPr>
          <p:cNvPr id="9" name="Group 9">
            <a:extLst>
              <a:ext uri="{FF2B5EF4-FFF2-40B4-BE49-F238E27FC236}">
                <a16:creationId xmlns:a16="http://schemas.microsoft.com/office/drawing/2014/main" id="{FC896052-F095-F522-68E8-7525DE75100A}"/>
              </a:ext>
            </a:extLst>
          </p:cNvPr>
          <p:cNvGrpSpPr/>
          <p:nvPr/>
        </p:nvGrpSpPr>
        <p:grpSpPr>
          <a:xfrm>
            <a:off x="11566456" y="6230044"/>
            <a:ext cx="282645" cy="285057"/>
            <a:chOff x="0" y="0"/>
            <a:chExt cx="205716" cy="207472"/>
          </a:xfrm>
        </p:grpSpPr>
        <p:sp>
          <p:nvSpPr>
            <p:cNvPr id="10" name="Freeform 10">
              <a:extLst>
                <a:ext uri="{FF2B5EF4-FFF2-40B4-BE49-F238E27FC236}">
                  <a16:creationId xmlns:a16="http://schemas.microsoft.com/office/drawing/2014/main" id="{750EF766-A5E1-16E0-16EE-8DA81E6B33B3}"/>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1" name="TextBox 11">
              <a:extLst>
                <a:ext uri="{FF2B5EF4-FFF2-40B4-BE49-F238E27FC236}">
                  <a16:creationId xmlns:a16="http://schemas.microsoft.com/office/drawing/2014/main" id="{04025D8C-32FC-7484-C732-AC0873FB974A}"/>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18</a:t>
              </a:r>
            </a:p>
          </p:txBody>
        </p:sp>
      </p:grpSp>
      <p:grpSp>
        <p:nvGrpSpPr>
          <p:cNvPr id="12" name="Group 12">
            <a:extLst>
              <a:ext uri="{FF2B5EF4-FFF2-40B4-BE49-F238E27FC236}">
                <a16:creationId xmlns:a16="http://schemas.microsoft.com/office/drawing/2014/main" id="{C571102B-BB11-624F-C60B-111B8A69CA8D}"/>
              </a:ext>
            </a:extLst>
          </p:cNvPr>
          <p:cNvGrpSpPr/>
          <p:nvPr/>
        </p:nvGrpSpPr>
        <p:grpSpPr>
          <a:xfrm>
            <a:off x="836464" y="1891641"/>
            <a:ext cx="171565" cy="171565"/>
            <a:chOff x="0" y="0"/>
            <a:chExt cx="812800" cy="812800"/>
          </a:xfrm>
        </p:grpSpPr>
        <p:sp>
          <p:nvSpPr>
            <p:cNvPr id="13" name="Freeform 13">
              <a:extLst>
                <a:ext uri="{FF2B5EF4-FFF2-40B4-BE49-F238E27FC236}">
                  <a16:creationId xmlns:a16="http://schemas.microsoft.com/office/drawing/2014/main" id="{C491A909-6731-7EB5-00BF-783F084BDA0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sz="1200"/>
            </a:p>
          </p:txBody>
        </p:sp>
        <p:sp>
          <p:nvSpPr>
            <p:cNvPr id="14" name="TextBox 14">
              <a:extLst>
                <a:ext uri="{FF2B5EF4-FFF2-40B4-BE49-F238E27FC236}">
                  <a16:creationId xmlns:a16="http://schemas.microsoft.com/office/drawing/2014/main" id="{3AF42ABD-E2D4-2A5A-E602-E0D20B3D7A86}"/>
                </a:ext>
              </a:extLst>
            </p:cNvPr>
            <p:cNvSpPr txBox="1"/>
            <p:nvPr/>
          </p:nvSpPr>
          <p:spPr>
            <a:xfrm>
              <a:off x="0" y="-47625"/>
              <a:ext cx="812800" cy="860425"/>
            </a:xfrm>
            <a:prstGeom prst="rect">
              <a:avLst/>
            </a:prstGeom>
          </p:spPr>
          <p:txBody>
            <a:bodyPr lIns="33867" tIns="33867" rIns="33867" bIns="33867" rtlCol="0" anchor="ctr"/>
            <a:lstStyle/>
            <a:p>
              <a:pPr algn="ctr">
                <a:lnSpc>
                  <a:spcPts val="2240"/>
                </a:lnSpc>
              </a:pPr>
              <a:endParaRPr sz="1200"/>
            </a:p>
          </p:txBody>
        </p:sp>
      </p:grpSp>
      <p:grpSp>
        <p:nvGrpSpPr>
          <p:cNvPr id="15" name="Group 15">
            <a:extLst>
              <a:ext uri="{FF2B5EF4-FFF2-40B4-BE49-F238E27FC236}">
                <a16:creationId xmlns:a16="http://schemas.microsoft.com/office/drawing/2014/main" id="{2989C258-5DC9-59D6-C43F-289DB91A9FA9}"/>
              </a:ext>
            </a:extLst>
          </p:cNvPr>
          <p:cNvGrpSpPr/>
          <p:nvPr/>
        </p:nvGrpSpPr>
        <p:grpSpPr>
          <a:xfrm>
            <a:off x="6872040" y="1912866"/>
            <a:ext cx="171565" cy="171565"/>
            <a:chOff x="0" y="0"/>
            <a:chExt cx="812800" cy="812800"/>
          </a:xfrm>
        </p:grpSpPr>
        <p:sp>
          <p:nvSpPr>
            <p:cNvPr id="16" name="Freeform 16">
              <a:extLst>
                <a:ext uri="{FF2B5EF4-FFF2-40B4-BE49-F238E27FC236}">
                  <a16:creationId xmlns:a16="http://schemas.microsoft.com/office/drawing/2014/main" id="{2EF1B39A-B94A-B3FB-4391-177AA486845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sz="1200"/>
            </a:p>
          </p:txBody>
        </p:sp>
        <p:sp>
          <p:nvSpPr>
            <p:cNvPr id="17" name="TextBox 17">
              <a:extLst>
                <a:ext uri="{FF2B5EF4-FFF2-40B4-BE49-F238E27FC236}">
                  <a16:creationId xmlns:a16="http://schemas.microsoft.com/office/drawing/2014/main" id="{FE7D8384-4C09-CFB7-8811-A6B18EA5023A}"/>
                </a:ext>
              </a:extLst>
            </p:cNvPr>
            <p:cNvSpPr txBox="1"/>
            <p:nvPr/>
          </p:nvSpPr>
          <p:spPr>
            <a:xfrm>
              <a:off x="0" y="-47625"/>
              <a:ext cx="812800" cy="860425"/>
            </a:xfrm>
            <a:prstGeom prst="rect">
              <a:avLst/>
            </a:prstGeom>
          </p:spPr>
          <p:txBody>
            <a:bodyPr lIns="33867" tIns="33867" rIns="33867" bIns="33867" rtlCol="0" anchor="ctr"/>
            <a:lstStyle/>
            <a:p>
              <a:pPr algn="ctr">
                <a:lnSpc>
                  <a:spcPts val="2240"/>
                </a:lnSpc>
              </a:pPr>
              <a:endParaRPr sz="1200"/>
            </a:p>
          </p:txBody>
        </p:sp>
      </p:grpSp>
      <p:grpSp>
        <p:nvGrpSpPr>
          <p:cNvPr id="18" name="Group 18">
            <a:extLst>
              <a:ext uri="{FF2B5EF4-FFF2-40B4-BE49-F238E27FC236}">
                <a16:creationId xmlns:a16="http://schemas.microsoft.com/office/drawing/2014/main" id="{5A543E52-31AA-A98A-3C46-23F59B962D69}"/>
              </a:ext>
            </a:extLst>
          </p:cNvPr>
          <p:cNvGrpSpPr/>
          <p:nvPr/>
        </p:nvGrpSpPr>
        <p:grpSpPr>
          <a:xfrm>
            <a:off x="836464" y="3011120"/>
            <a:ext cx="171565" cy="171565"/>
            <a:chOff x="0" y="0"/>
            <a:chExt cx="812800" cy="812800"/>
          </a:xfrm>
        </p:grpSpPr>
        <p:sp>
          <p:nvSpPr>
            <p:cNvPr id="19" name="Freeform 19">
              <a:extLst>
                <a:ext uri="{FF2B5EF4-FFF2-40B4-BE49-F238E27FC236}">
                  <a16:creationId xmlns:a16="http://schemas.microsoft.com/office/drawing/2014/main" id="{F8FD1A34-22C6-A26C-BA91-9FB5286D7DD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sz="1200"/>
            </a:p>
          </p:txBody>
        </p:sp>
        <p:sp>
          <p:nvSpPr>
            <p:cNvPr id="20" name="TextBox 20">
              <a:extLst>
                <a:ext uri="{FF2B5EF4-FFF2-40B4-BE49-F238E27FC236}">
                  <a16:creationId xmlns:a16="http://schemas.microsoft.com/office/drawing/2014/main" id="{37DD7C5E-2AC5-5F7C-BC9F-7ECEF6F8F762}"/>
                </a:ext>
              </a:extLst>
            </p:cNvPr>
            <p:cNvSpPr txBox="1"/>
            <p:nvPr/>
          </p:nvSpPr>
          <p:spPr>
            <a:xfrm>
              <a:off x="0" y="-47625"/>
              <a:ext cx="812800" cy="860425"/>
            </a:xfrm>
            <a:prstGeom prst="rect">
              <a:avLst/>
            </a:prstGeom>
          </p:spPr>
          <p:txBody>
            <a:bodyPr lIns="33867" tIns="33867" rIns="33867" bIns="33867" rtlCol="0" anchor="ctr"/>
            <a:lstStyle/>
            <a:p>
              <a:pPr algn="ctr">
                <a:lnSpc>
                  <a:spcPts val="2240"/>
                </a:lnSpc>
              </a:pPr>
              <a:endParaRPr sz="1200"/>
            </a:p>
          </p:txBody>
        </p:sp>
      </p:grpSp>
      <p:grpSp>
        <p:nvGrpSpPr>
          <p:cNvPr id="21" name="Group 21">
            <a:extLst>
              <a:ext uri="{FF2B5EF4-FFF2-40B4-BE49-F238E27FC236}">
                <a16:creationId xmlns:a16="http://schemas.microsoft.com/office/drawing/2014/main" id="{2DC584B3-B2C9-BF65-504B-D13E188CE6CE}"/>
              </a:ext>
            </a:extLst>
          </p:cNvPr>
          <p:cNvGrpSpPr/>
          <p:nvPr/>
        </p:nvGrpSpPr>
        <p:grpSpPr>
          <a:xfrm>
            <a:off x="6872040" y="3032345"/>
            <a:ext cx="171565" cy="171565"/>
            <a:chOff x="0" y="0"/>
            <a:chExt cx="812800" cy="812800"/>
          </a:xfrm>
        </p:grpSpPr>
        <p:sp>
          <p:nvSpPr>
            <p:cNvPr id="22" name="Freeform 22">
              <a:extLst>
                <a:ext uri="{FF2B5EF4-FFF2-40B4-BE49-F238E27FC236}">
                  <a16:creationId xmlns:a16="http://schemas.microsoft.com/office/drawing/2014/main" id="{D69D0C48-2E8B-6E54-983B-358F83AF3CF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sz="1200"/>
            </a:p>
          </p:txBody>
        </p:sp>
        <p:sp>
          <p:nvSpPr>
            <p:cNvPr id="23" name="TextBox 23">
              <a:extLst>
                <a:ext uri="{FF2B5EF4-FFF2-40B4-BE49-F238E27FC236}">
                  <a16:creationId xmlns:a16="http://schemas.microsoft.com/office/drawing/2014/main" id="{F722EB4C-30E9-E934-4EC9-32EF486DA8F8}"/>
                </a:ext>
              </a:extLst>
            </p:cNvPr>
            <p:cNvSpPr txBox="1"/>
            <p:nvPr/>
          </p:nvSpPr>
          <p:spPr>
            <a:xfrm>
              <a:off x="0" y="-47625"/>
              <a:ext cx="812800" cy="860425"/>
            </a:xfrm>
            <a:prstGeom prst="rect">
              <a:avLst/>
            </a:prstGeom>
          </p:spPr>
          <p:txBody>
            <a:bodyPr lIns="33867" tIns="33867" rIns="33867" bIns="33867" rtlCol="0" anchor="ctr"/>
            <a:lstStyle/>
            <a:p>
              <a:pPr algn="ctr">
                <a:lnSpc>
                  <a:spcPts val="2240"/>
                </a:lnSpc>
              </a:pPr>
              <a:endParaRPr sz="1200"/>
            </a:p>
          </p:txBody>
        </p:sp>
      </p:grpSp>
      <p:sp>
        <p:nvSpPr>
          <p:cNvPr id="24" name="TextBox 24">
            <a:extLst>
              <a:ext uri="{FF2B5EF4-FFF2-40B4-BE49-F238E27FC236}">
                <a16:creationId xmlns:a16="http://schemas.microsoft.com/office/drawing/2014/main" id="{5E80024B-1207-DCB1-FD95-61EFFD702037}"/>
              </a:ext>
            </a:extLst>
          </p:cNvPr>
          <p:cNvSpPr txBox="1"/>
          <p:nvPr/>
        </p:nvSpPr>
        <p:spPr>
          <a:xfrm>
            <a:off x="1117600" y="1814912"/>
            <a:ext cx="4202361" cy="706475"/>
          </a:xfrm>
          <a:prstGeom prst="rect">
            <a:avLst/>
          </a:prstGeom>
        </p:spPr>
        <p:txBody>
          <a:bodyPr wrap="square" lIns="0" tIns="0" rIns="0" bIns="0" rtlCol="0" anchor="t">
            <a:spAutoFit/>
          </a:bodyPr>
          <a:lstStyle/>
          <a:p>
            <a:pPr>
              <a:lnSpc>
                <a:spcPts val="1867"/>
              </a:lnSpc>
            </a:pP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[1] Đào Văn Phương,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Yếu</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tố</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liên</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quan</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đến</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hành</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vi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lối</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sống</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kém</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lành</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mạnh</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ở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sinh</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viên</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Hà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Nội</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năm</a:t>
            </a:r>
            <a:r>
              <a:rPr lang="en-US" sz="1333"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2023</a:t>
            </a: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Tạp</a:t>
            </a: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chí</a:t>
            </a: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Nghiên</a:t>
            </a: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cứu</a:t>
            </a: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Y </a:t>
            </a:r>
            <a:r>
              <a:rPr lang="en-US" sz="1333"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học</a:t>
            </a: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2024</a:t>
            </a:r>
          </a:p>
        </p:txBody>
      </p:sp>
      <p:sp>
        <p:nvSpPr>
          <p:cNvPr id="25" name="TextBox 25">
            <a:extLst>
              <a:ext uri="{FF2B5EF4-FFF2-40B4-BE49-F238E27FC236}">
                <a16:creationId xmlns:a16="http://schemas.microsoft.com/office/drawing/2014/main" id="{844B37AD-298C-8D77-9789-B66BA83C2DEA}"/>
              </a:ext>
            </a:extLst>
          </p:cNvPr>
          <p:cNvSpPr txBox="1"/>
          <p:nvPr/>
        </p:nvSpPr>
        <p:spPr>
          <a:xfrm>
            <a:off x="7153176" y="1836137"/>
            <a:ext cx="4124424" cy="820481"/>
          </a:xfrm>
          <a:prstGeom prst="rect">
            <a:avLst/>
          </a:prstGeom>
        </p:spPr>
        <p:txBody>
          <a:bodyPr wrap="square" lIns="0" tIns="0" rIns="0" bIns="0" rtlCol="0" anchor="t">
            <a:spAutoFit/>
          </a:bodyPr>
          <a:lstStyle/>
          <a:p>
            <a:r>
              <a:rPr lang="en-US" sz="1333" dirty="0">
                <a:latin typeface="Lato" panose="020F0502020204030203" pitchFamily="34" charset="0"/>
                <a:ea typeface="Lato" panose="020F0502020204030203" pitchFamily="34" charset="0"/>
                <a:cs typeface="Lato" panose="020F0502020204030203" pitchFamily="34" charset="0"/>
              </a:rPr>
              <a:t>[2] </a:t>
            </a:r>
            <a:r>
              <a:rPr lang="en-US" sz="1333" dirty="0" err="1">
                <a:latin typeface="Lato" panose="020F0502020204030203" pitchFamily="34" charset="0"/>
                <a:ea typeface="Lato" panose="020F0502020204030203" pitchFamily="34" charset="0"/>
                <a:cs typeface="Lato" panose="020F0502020204030203" pitchFamily="34" charset="0"/>
              </a:rPr>
              <a:t>Trần</a:t>
            </a:r>
            <a:r>
              <a:rPr lang="en-US" sz="1333" dirty="0">
                <a:latin typeface="Lato" panose="020F0502020204030203" pitchFamily="34" charset="0"/>
                <a:ea typeface="Lato" panose="020F0502020204030203" pitchFamily="34" charset="0"/>
                <a:cs typeface="Lato" panose="020F0502020204030203" pitchFamily="34" charset="0"/>
              </a:rPr>
              <a:t> Thảo Vi, </a:t>
            </a:r>
            <a:r>
              <a:rPr lang="en-US" sz="1333" i="1" dirty="0" err="1">
                <a:latin typeface="Lato" panose="020F0502020204030203" pitchFamily="34" charset="0"/>
                <a:ea typeface="Lato" panose="020F0502020204030203" pitchFamily="34" charset="0"/>
                <a:cs typeface="Lato" panose="020F0502020204030203" pitchFamily="34" charset="0"/>
              </a:rPr>
              <a:t>Căng</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thẳng</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học</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tập</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trong</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sinh</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viên</a:t>
            </a:r>
            <a:r>
              <a:rPr lang="en-US" sz="1333" i="1" dirty="0">
                <a:latin typeface="Lato" panose="020F0502020204030203" pitchFamily="34" charset="0"/>
                <a:ea typeface="Lato" panose="020F0502020204030203" pitchFamily="34" charset="0"/>
                <a:cs typeface="Lato" panose="020F0502020204030203" pitchFamily="34" charset="0"/>
              </a:rPr>
              <a:t> Việt Nam: </a:t>
            </a:r>
            <a:r>
              <a:rPr lang="en-US" sz="1333" i="1" dirty="0" err="1">
                <a:latin typeface="Lato" panose="020F0502020204030203" pitchFamily="34" charset="0"/>
                <a:ea typeface="Lato" panose="020F0502020204030203" pitchFamily="34" charset="0"/>
                <a:cs typeface="Lato" panose="020F0502020204030203" pitchFamily="34" charset="0"/>
              </a:rPr>
              <a:t>Nghiên</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cứu</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theo</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chiều</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dọc</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ba</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năm</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về</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tác</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động</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của</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yếu</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tố</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gia</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đình</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lối</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sống</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và</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học</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tập</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Tạp</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chí</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Nghiên</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cứu</a:t>
            </a:r>
            <a:r>
              <a:rPr lang="en-US" sz="1333" dirty="0">
                <a:latin typeface="Lato" panose="020F0502020204030203" pitchFamily="34" charset="0"/>
                <a:ea typeface="Lato" panose="020F0502020204030203" pitchFamily="34" charset="0"/>
                <a:cs typeface="Lato" panose="020F0502020204030203" pitchFamily="34" charset="0"/>
              </a:rPr>
              <a:t> Y </a:t>
            </a:r>
            <a:r>
              <a:rPr lang="en-US" sz="1333" dirty="0" err="1">
                <a:latin typeface="Lato" panose="020F0502020204030203" pitchFamily="34" charset="0"/>
                <a:ea typeface="Lato" panose="020F0502020204030203" pitchFamily="34" charset="0"/>
                <a:cs typeface="Lato" panose="020F0502020204030203" pitchFamily="34" charset="0"/>
              </a:rPr>
              <a:t>học</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Nông</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thôn</a:t>
            </a:r>
            <a:r>
              <a:rPr lang="en-US" sz="1333" dirty="0">
                <a:latin typeface="Lato" panose="020F0502020204030203" pitchFamily="34" charset="0"/>
                <a:ea typeface="Lato" panose="020F0502020204030203" pitchFamily="34" charset="0"/>
                <a:cs typeface="Lato" panose="020F0502020204030203" pitchFamily="34" charset="0"/>
              </a:rPr>
              <a:t>, 2024</a:t>
            </a:r>
          </a:p>
        </p:txBody>
      </p:sp>
      <p:sp>
        <p:nvSpPr>
          <p:cNvPr id="26" name="TextBox 26">
            <a:extLst>
              <a:ext uri="{FF2B5EF4-FFF2-40B4-BE49-F238E27FC236}">
                <a16:creationId xmlns:a16="http://schemas.microsoft.com/office/drawing/2014/main" id="{548DC62C-148A-6532-3309-FBEE22FB5123}"/>
              </a:ext>
            </a:extLst>
          </p:cNvPr>
          <p:cNvSpPr txBox="1"/>
          <p:nvPr/>
        </p:nvSpPr>
        <p:spPr>
          <a:xfrm>
            <a:off x="1117600" y="2934390"/>
            <a:ext cx="4064000" cy="1193788"/>
          </a:xfrm>
          <a:prstGeom prst="rect">
            <a:avLst/>
          </a:prstGeom>
        </p:spPr>
        <p:txBody>
          <a:bodyPr wrap="square" lIns="0" tIns="0" rIns="0" bIns="0" rtlCol="0" anchor="t">
            <a:spAutoFit/>
          </a:bodyPr>
          <a:lstStyle/>
          <a:p>
            <a:pPr>
              <a:lnSpc>
                <a:spcPts val="1867"/>
              </a:lnSpc>
            </a:pP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[3] Andrew J. K. Phillips, </a:t>
            </a:r>
            <a:r>
              <a:rPr lang="vi-VN" sz="1333" i="1" dirty="0">
                <a:latin typeface="Lato" panose="020F0502020204030203" pitchFamily="34" charset="0"/>
                <a:ea typeface="Lato" panose="020F0502020204030203" pitchFamily="34" charset="0"/>
                <a:cs typeface="Lato" panose="020F0502020204030203" pitchFamily="34" charset="0"/>
              </a:rPr>
              <a:t>Mô hình ngủ/thức không đều liên quan đến thành tích học tập kém và sự chậm trễ nhịp sinh học cũng như thời gian ngủ/thức ở sinh viên đại học</a:t>
            </a:r>
            <a:r>
              <a:rPr lang="en-US" sz="1333" dirty="0">
                <a:latin typeface="Lato" panose="020F0502020204030203" pitchFamily="34" charset="0"/>
                <a:ea typeface="Lato" panose="020F0502020204030203" pitchFamily="34" charset="0"/>
                <a:cs typeface="Lato" panose="020F0502020204030203" pitchFamily="34" charset="0"/>
              </a:rPr>
              <a:t>, Scientific Reports, 2017</a:t>
            </a:r>
          </a:p>
          <a:p>
            <a:pPr>
              <a:lnSpc>
                <a:spcPts val="1867"/>
              </a:lnSpc>
            </a:pPr>
            <a:endPar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sp>
        <p:nvSpPr>
          <p:cNvPr id="27" name="TextBox 27">
            <a:extLst>
              <a:ext uri="{FF2B5EF4-FFF2-40B4-BE49-F238E27FC236}">
                <a16:creationId xmlns:a16="http://schemas.microsoft.com/office/drawing/2014/main" id="{7A432A7A-BCA5-BCCC-FF5D-15B095A44A40}"/>
              </a:ext>
            </a:extLst>
          </p:cNvPr>
          <p:cNvSpPr txBox="1"/>
          <p:nvPr/>
        </p:nvSpPr>
        <p:spPr>
          <a:xfrm>
            <a:off x="7153176" y="2955616"/>
            <a:ext cx="4202360" cy="950132"/>
          </a:xfrm>
          <a:prstGeom prst="rect">
            <a:avLst/>
          </a:prstGeom>
        </p:spPr>
        <p:txBody>
          <a:bodyPr wrap="square" lIns="0" tIns="0" rIns="0" bIns="0" rtlCol="0" anchor="t">
            <a:spAutoFit/>
          </a:bodyPr>
          <a:lstStyle/>
          <a:p>
            <a:pPr>
              <a:lnSpc>
                <a:spcPts val="1867"/>
              </a:lnSpc>
            </a:pPr>
            <a:r>
              <a:rPr lang="en-US" sz="1333" dirty="0">
                <a:latin typeface="Lato" panose="020F0502020204030203" pitchFamily="34" charset="0"/>
                <a:ea typeface="Lato" panose="020F0502020204030203" pitchFamily="34" charset="0"/>
                <a:cs typeface="Lato" panose="020F0502020204030203" pitchFamily="34" charset="0"/>
              </a:rPr>
              <a:t>[4] Benjamin Smarr, </a:t>
            </a:r>
            <a:r>
              <a:rPr lang="vi-VN" sz="1333" i="1" dirty="0">
                <a:latin typeface="Lato" panose="020F0502020204030203" pitchFamily="34" charset="0"/>
                <a:ea typeface="Lato" panose="020F0502020204030203" pitchFamily="34" charset="0"/>
                <a:cs typeface="Lato" panose="020F0502020204030203" pitchFamily="34" charset="0"/>
              </a:rPr>
              <a:t>3,4 triệu lượt đăng nhập hệ thống quản lý học tập thực tế cho thấy phần lớn sinh viên gặp “lệch múi giờ xã hội”, có tương quan với thành tích học tập giảm sút</a:t>
            </a:r>
            <a:r>
              <a:rPr lang="en-US" sz="1333" dirty="0">
                <a:latin typeface="Lato" panose="020F0502020204030203" pitchFamily="34" charset="0"/>
                <a:ea typeface="Lato" panose="020F0502020204030203" pitchFamily="34" charset="0"/>
                <a:cs typeface="Lato" panose="020F0502020204030203" pitchFamily="34" charset="0"/>
              </a:rPr>
              <a:t>, Scientific Reports , 2018</a:t>
            </a:r>
            <a:endPar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spTree>
    <p:extLst>
      <p:ext uri="{BB962C8B-B14F-4D97-AF65-F5344CB8AC3E}">
        <p14:creationId xmlns:p14="http://schemas.microsoft.com/office/powerpoint/2010/main" val="2721090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DB3E-5519-0B38-F08E-77FE41FC118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C3EC75-20A7-A709-D446-79632771528E}"/>
              </a:ext>
            </a:extLst>
          </p:cNvPr>
          <p:cNvGrpSpPr/>
          <p:nvPr/>
        </p:nvGrpSpPr>
        <p:grpSpPr>
          <a:xfrm>
            <a:off x="-101757" y="5619754"/>
            <a:ext cx="12380977" cy="1346599"/>
            <a:chOff x="0" y="0"/>
            <a:chExt cx="5587223" cy="607686"/>
          </a:xfrm>
        </p:grpSpPr>
        <p:sp>
          <p:nvSpPr>
            <p:cNvPr id="3" name="Freeform 3">
              <a:extLst>
                <a:ext uri="{FF2B5EF4-FFF2-40B4-BE49-F238E27FC236}">
                  <a16:creationId xmlns:a16="http://schemas.microsoft.com/office/drawing/2014/main" id="{DB9088CF-0F3A-22E0-097F-9E57ECD790B4}"/>
                </a:ext>
              </a:extLst>
            </p:cNvPr>
            <p:cNvSpPr/>
            <p:nvPr/>
          </p:nvSpPr>
          <p:spPr>
            <a:xfrm>
              <a:off x="0" y="0"/>
              <a:ext cx="5587223" cy="607686"/>
            </a:xfrm>
            <a:custGeom>
              <a:avLst/>
              <a:gdLst/>
              <a:ahLst/>
              <a:cxnLst/>
              <a:rect l="l" t="t" r="r" b="b"/>
              <a:pathLst>
                <a:path w="5587223" h="607686">
                  <a:moveTo>
                    <a:pt x="0" y="0"/>
                  </a:moveTo>
                  <a:lnTo>
                    <a:pt x="5587223" y="0"/>
                  </a:lnTo>
                  <a:lnTo>
                    <a:pt x="5587223" y="607686"/>
                  </a:lnTo>
                  <a:lnTo>
                    <a:pt x="0" y="607686"/>
                  </a:lnTo>
                  <a:close/>
                </a:path>
              </a:pathLst>
            </a:custGeom>
            <a:solidFill>
              <a:srgbClr val="EBE2D6"/>
            </a:solidFill>
          </p:spPr>
          <p:txBody>
            <a:bodyPr/>
            <a:lstStyle/>
            <a:p>
              <a:endParaRPr lang="en-US" sz="1200"/>
            </a:p>
          </p:txBody>
        </p:sp>
        <p:sp>
          <p:nvSpPr>
            <p:cNvPr id="4" name="TextBox 4">
              <a:extLst>
                <a:ext uri="{FF2B5EF4-FFF2-40B4-BE49-F238E27FC236}">
                  <a16:creationId xmlns:a16="http://schemas.microsoft.com/office/drawing/2014/main" id="{07D19F43-A659-121F-696F-167955E04A8A}"/>
                </a:ext>
              </a:extLst>
            </p:cNvPr>
            <p:cNvSpPr txBox="1"/>
            <p:nvPr/>
          </p:nvSpPr>
          <p:spPr>
            <a:xfrm>
              <a:off x="0" y="-38100"/>
              <a:ext cx="5587223" cy="645786"/>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a:extLst>
              <a:ext uri="{FF2B5EF4-FFF2-40B4-BE49-F238E27FC236}">
                <a16:creationId xmlns:a16="http://schemas.microsoft.com/office/drawing/2014/main" id="{10543A38-5B35-B06E-A3C5-3A989586AA37}"/>
              </a:ext>
            </a:extLst>
          </p:cNvPr>
          <p:cNvGrpSpPr/>
          <p:nvPr/>
        </p:nvGrpSpPr>
        <p:grpSpPr>
          <a:xfrm>
            <a:off x="342900" y="4114800"/>
            <a:ext cx="11506200" cy="2400300"/>
            <a:chOff x="0" y="0"/>
            <a:chExt cx="2673917" cy="557804"/>
          </a:xfrm>
        </p:grpSpPr>
        <p:sp>
          <p:nvSpPr>
            <p:cNvPr id="6" name="Freeform 6">
              <a:extLst>
                <a:ext uri="{FF2B5EF4-FFF2-40B4-BE49-F238E27FC236}">
                  <a16:creationId xmlns:a16="http://schemas.microsoft.com/office/drawing/2014/main" id="{C39F1DE3-463E-3080-E067-3CA8E6A1E6CA}"/>
                </a:ext>
              </a:extLst>
            </p:cNvPr>
            <p:cNvSpPr/>
            <p:nvPr/>
          </p:nvSpPr>
          <p:spPr>
            <a:xfrm>
              <a:off x="0" y="0"/>
              <a:ext cx="2673917" cy="557804"/>
            </a:xfrm>
            <a:custGeom>
              <a:avLst/>
              <a:gdLst/>
              <a:ahLst/>
              <a:cxnLst/>
              <a:rect l="l" t="t" r="r" b="b"/>
              <a:pathLst>
                <a:path w="2673917" h="557804">
                  <a:moveTo>
                    <a:pt x="0" y="0"/>
                  </a:moveTo>
                  <a:lnTo>
                    <a:pt x="2673917" y="0"/>
                  </a:lnTo>
                  <a:lnTo>
                    <a:pt x="2673917" y="557804"/>
                  </a:lnTo>
                  <a:lnTo>
                    <a:pt x="0" y="557804"/>
                  </a:lnTo>
                  <a:close/>
                </a:path>
              </a:pathLst>
            </a:custGeom>
            <a:blipFill>
              <a:blip r:embed="rId2"/>
              <a:stretch>
                <a:fillRect t="-132140" b="-87236"/>
              </a:stretch>
            </a:blipFill>
          </p:spPr>
          <p:txBody>
            <a:bodyPr/>
            <a:lstStyle/>
            <a:p>
              <a:endParaRPr lang="en-US" sz="1200"/>
            </a:p>
          </p:txBody>
        </p:sp>
      </p:grpSp>
      <p:sp>
        <p:nvSpPr>
          <p:cNvPr id="7" name="TextBox 7">
            <a:extLst>
              <a:ext uri="{FF2B5EF4-FFF2-40B4-BE49-F238E27FC236}">
                <a16:creationId xmlns:a16="http://schemas.microsoft.com/office/drawing/2014/main" id="{3E86B9F6-FB0A-78DD-079B-27E13CFFDF3C}"/>
              </a:ext>
            </a:extLst>
          </p:cNvPr>
          <p:cNvSpPr txBox="1"/>
          <p:nvPr/>
        </p:nvSpPr>
        <p:spPr>
          <a:xfrm>
            <a:off x="712001" y="584201"/>
            <a:ext cx="8156696" cy="865493"/>
          </a:xfrm>
          <a:prstGeom prst="rect">
            <a:avLst/>
          </a:prstGeom>
        </p:spPr>
        <p:txBody>
          <a:bodyPr wrap="square" lIns="0" tIns="0" rIns="0" bIns="0" rtlCol="0" anchor="t">
            <a:spAutoFit/>
          </a:bodyPr>
          <a:lstStyle/>
          <a:p>
            <a:pPr algn="just">
              <a:lnSpc>
                <a:spcPts val="7374"/>
              </a:lnSpc>
            </a:pPr>
            <a:r>
              <a:rPr lang="en-US" sz="5267" b="1" spc="-131" dirty="0">
                <a:solidFill>
                  <a:srgbClr val="000000"/>
                </a:solidFill>
                <a:latin typeface="Roboto Bold"/>
                <a:ea typeface="Roboto Bold"/>
                <a:cs typeface="Roboto Bold"/>
                <a:sym typeface="Roboto Bold"/>
              </a:rPr>
              <a:t>Tài </a:t>
            </a:r>
            <a:r>
              <a:rPr lang="en-US" sz="5267" b="1" spc="-131" dirty="0" err="1">
                <a:solidFill>
                  <a:srgbClr val="000000"/>
                </a:solidFill>
                <a:latin typeface="Roboto Bold"/>
                <a:ea typeface="Roboto Bold"/>
                <a:cs typeface="Roboto Bold"/>
                <a:sym typeface="Roboto Bold"/>
              </a:rPr>
              <a:t>liệu</a:t>
            </a:r>
            <a:r>
              <a:rPr lang="en-US" sz="5267" b="1" spc="-131" dirty="0">
                <a:solidFill>
                  <a:srgbClr val="000000"/>
                </a:solidFill>
                <a:latin typeface="Roboto Bold"/>
                <a:ea typeface="Roboto Bold"/>
                <a:cs typeface="Roboto Bold"/>
                <a:sym typeface="Roboto Bold"/>
              </a:rPr>
              <a:t> </a:t>
            </a:r>
            <a:r>
              <a:rPr lang="en-US" sz="5267" b="1" spc="-131" dirty="0" err="1">
                <a:solidFill>
                  <a:srgbClr val="000000"/>
                </a:solidFill>
                <a:latin typeface="Roboto Bold"/>
                <a:ea typeface="Roboto Bold"/>
                <a:cs typeface="Roboto Bold"/>
                <a:sym typeface="Roboto Bold"/>
              </a:rPr>
              <a:t>tham</a:t>
            </a:r>
            <a:r>
              <a:rPr lang="en-US" sz="5267" b="1" spc="-131" dirty="0">
                <a:solidFill>
                  <a:srgbClr val="000000"/>
                </a:solidFill>
                <a:latin typeface="Roboto Bold"/>
                <a:ea typeface="Roboto Bold"/>
                <a:cs typeface="Roboto Bold"/>
                <a:sym typeface="Roboto Bold"/>
              </a:rPr>
              <a:t> </a:t>
            </a:r>
            <a:r>
              <a:rPr lang="en-US" sz="5267" b="1" spc="-131" dirty="0" err="1">
                <a:solidFill>
                  <a:srgbClr val="000000"/>
                </a:solidFill>
                <a:latin typeface="Roboto Bold"/>
                <a:ea typeface="Roboto Bold"/>
                <a:cs typeface="Roboto Bold"/>
                <a:sym typeface="Roboto Bold"/>
              </a:rPr>
              <a:t>khảo</a:t>
            </a:r>
            <a:endParaRPr lang="en-US" sz="5267" b="1" spc="-131" dirty="0">
              <a:solidFill>
                <a:srgbClr val="000000"/>
              </a:solidFill>
              <a:latin typeface="Roboto Bold"/>
              <a:ea typeface="Roboto Bold"/>
              <a:cs typeface="Roboto Bold"/>
              <a:sym typeface="Roboto Bold"/>
            </a:endParaRPr>
          </a:p>
        </p:txBody>
      </p:sp>
      <p:grpSp>
        <p:nvGrpSpPr>
          <p:cNvPr id="9" name="Group 9">
            <a:extLst>
              <a:ext uri="{FF2B5EF4-FFF2-40B4-BE49-F238E27FC236}">
                <a16:creationId xmlns:a16="http://schemas.microsoft.com/office/drawing/2014/main" id="{15E99C5B-0FE7-C453-1FAF-1216D7C4B576}"/>
              </a:ext>
            </a:extLst>
          </p:cNvPr>
          <p:cNvGrpSpPr/>
          <p:nvPr/>
        </p:nvGrpSpPr>
        <p:grpSpPr>
          <a:xfrm>
            <a:off x="11566456" y="6230044"/>
            <a:ext cx="282645" cy="285057"/>
            <a:chOff x="0" y="0"/>
            <a:chExt cx="205716" cy="207472"/>
          </a:xfrm>
        </p:grpSpPr>
        <p:sp>
          <p:nvSpPr>
            <p:cNvPr id="10" name="Freeform 10">
              <a:extLst>
                <a:ext uri="{FF2B5EF4-FFF2-40B4-BE49-F238E27FC236}">
                  <a16:creationId xmlns:a16="http://schemas.microsoft.com/office/drawing/2014/main" id="{179CFAD9-6FC6-430C-36BC-C4C36CE2E3FC}"/>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1" name="TextBox 11">
              <a:extLst>
                <a:ext uri="{FF2B5EF4-FFF2-40B4-BE49-F238E27FC236}">
                  <a16:creationId xmlns:a16="http://schemas.microsoft.com/office/drawing/2014/main" id="{61769C7B-859F-E16B-8618-5C69B164118B}"/>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18</a:t>
              </a:r>
            </a:p>
          </p:txBody>
        </p:sp>
      </p:grpSp>
      <p:grpSp>
        <p:nvGrpSpPr>
          <p:cNvPr id="12" name="Group 12">
            <a:extLst>
              <a:ext uri="{FF2B5EF4-FFF2-40B4-BE49-F238E27FC236}">
                <a16:creationId xmlns:a16="http://schemas.microsoft.com/office/drawing/2014/main" id="{B0F0CCED-E92A-DC05-590D-6CAC20DCBB7A}"/>
              </a:ext>
            </a:extLst>
          </p:cNvPr>
          <p:cNvGrpSpPr/>
          <p:nvPr/>
        </p:nvGrpSpPr>
        <p:grpSpPr>
          <a:xfrm>
            <a:off x="836464" y="1891641"/>
            <a:ext cx="171565" cy="171565"/>
            <a:chOff x="0" y="0"/>
            <a:chExt cx="812800" cy="812800"/>
          </a:xfrm>
        </p:grpSpPr>
        <p:sp>
          <p:nvSpPr>
            <p:cNvPr id="13" name="Freeform 13">
              <a:extLst>
                <a:ext uri="{FF2B5EF4-FFF2-40B4-BE49-F238E27FC236}">
                  <a16:creationId xmlns:a16="http://schemas.microsoft.com/office/drawing/2014/main" id="{9E8F9D44-49C8-9F24-6619-2626ECB1A6A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sz="1200"/>
            </a:p>
          </p:txBody>
        </p:sp>
        <p:sp>
          <p:nvSpPr>
            <p:cNvPr id="14" name="TextBox 14">
              <a:extLst>
                <a:ext uri="{FF2B5EF4-FFF2-40B4-BE49-F238E27FC236}">
                  <a16:creationId xmlns:a16="http://schemas.microsoft.com/office/drawing/2014/main" id="{8E89BB23-4548-6D27-5808-381204302C81}"/>
                </a:ext>
              </a:extLst>
            </p:cNvPr>
            <p:cNvSpPr txBox="1"/>
            <p:nvPr/>
          </p:nvSpPr>
          <p:spPr>
            <a:xfrm>
              <a:off x="0" y="-47625"/>
              <a:ext cx="812800" cy="860425"/>
            </a:xfrm>
            <a:prstGeom prst="rect">
              <a:avLst/>
            </a:prstGeom>
          </p:spPr>
          <p:txBody>
            <a:bodyPr lIns="33867" tIns="33867" rIns="33867" bIns="33867" rtlCol="0" anchor="ctr"/>
            <a:lstStyle/>
            <a:p>
              <a:pPr algn="ctr">
                <a:lnSpc>
                  <a:spcPts val="2240"/>
                </a:lnSpc>
              </a:pPr>
              <a:endParaRPr sz="1200"/>
            </a:p>
          </p:txBody>
        </p:sp>
      </p:grpSp>
      <p:grpSp>
        <p:nvGrpSpPr>
          <p:cNvPr id="15" name="Group 15">
            <a:extLst>
              <a:ext uri="{FF2B5EF4-FFF2-40B4-BE49-F238E27FC236}">
                <a16:creationId xmlns:a16="http://schemas.microsoft.com/office/drawing/2014/main" id="{6B3FEF7B-6CEF-5639-ED38-2670DCB28677}"/>
              </a:ext>
            </a:extLst>
          </p:cNvPr>
          <p:cNvGrpSpPr/>
          <p:nvPr/>
        </p:nvGrpSpPr>
        <p:grpSpPr>
          <a:xfrm>
            <a:off x="6872040" y="1912866"/>
            <a:ext cx="171565" cy="171565"/>
            <a:chOff x="0" y="0"/>
            <a:chExt cx="812800" cy="812800"/>
          </a:xfrm>
        </p:grpSpPr>
        <p:sp>
          <p:nvSpPr>
            <p:cNvPr id="16" name="Freeform 16">
              <a:extLst>
                <a:ext uri="{FF2B5EF4-FFF2-40B4-BE49-F238E27FC236}">
                  <a16:creationId xmlns:a16="http://schemas.microsoft.com/office/drawing/2014/main" id="{3C100648-9EEC-632F-71B5-4CC999FA9F1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sz="1200"/>
            </a:p>
          </p:txBody>
        </p:sp>
        <p:sp>
          <p:nvSpPr>
            <p:cNvPr id="17" name="TextBox 17">
              <a:extLst>
                <a:ext uri="{FF2B5EF4-FFF2-40B4-BE49-F238E27FC236}">
                  <a16:creationId xmlns:a16="http://schemas.microsoft.com/office/drawing/2014/main" id="{34F9D89A-535A-0E0F-0B12-0B229710D69F}"/>
                </a:ext>
              </a:extLst>
            </p:cNvPr>
            <p:cNvSpPr txBox="1"/>
            <p:nvPr/>
          </p:nvSpPr>
          <p:spPr>
            <a:xfrm>
              <a:off x="0" y="-47625"/>
              <a:ext cx="812800" cy="860425"/>
            </a:xfrm>
            <a:prstGeom prst="rect">
              <a:avLst/>
            </a:prstGeom>
          </p:spPr>
          <p:txBody>
            <a:bodyPr lIns="33867" tIns="33867" rIns="33867" bIns="33867" rtlCol="0" anchor="ctr"/>
            <a:lstStyle/>
            <a:p>
              <a:pPr algn="ctr">
                <a:lnSpc>
                  <a:spcPts val="2240"/>
                </a:lnSpc>
              </a:pPr>
              <a:endParaRPr sz="1200"/>
            </a:p>
          </p:txBody>
        </p:sp>
      </p:grpSp>
      <p:grpSp>
        <p:nvGrpSpPr>
          <p:cNvPr id="18" name="Group 18">
            <a:extLst>
              <a:ext uri="{FF2B5EF4-FFF2-40B4-BE49-F238E27FC236}">
                <a16:creationId xmlns:a16="http://schemas.microsoft.com/office/drawing/2014/main" id="{9C31171F-D705-02B3-E181-EF9C8CEF61BF}"/>
              </a:ext>
            </a:extLst>
          </p:cNvPr>
          <p:cNvGrpSpPr/>
          <p:nvPr/>
        </p:nvGrpSpPr>
        <p:grpSpPr>
          <a:xfrm>
            <a:off x="836464" y="3138626"/>
            <a:ext cx="171565" cy="171565"/>
            <a:chOff x="0" y="0"/>
            <a:chExt cx="812800" cy="812800"/>
          </a:xfrm>
        </p:grpSpPr>
        <p:sp>
          <p:nvSpPr>
            <p:cNvPr id="19" name="Freeform 19">
              <a:extLst>
                <a:ext uri="{FF2B5EF4-FFF2-40B4-BE49-F238E27FC236}">
                  <a16:creationId xmlns:a16="http://schemas.microsoft.com/office/drawing/2014/main" id="{1F64BE23-603E-0DEB-4763-5F3E447DDA5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sz="1200"/>
            </a:p>
          </p:txBody>
        </p:sp>
        <p:sp>
          <p:nvSpPr>
            <p:cNvPr id="20" name="TextBox 20">
              <a:extLst>
                <a:ext uri="{FF2B5EF4-FFF2-40B4-BE49-F238E27FC236}">
                  <a16:creationId xmlns:a16="http://schemas.microsoft.com/office/drawing/2014/main" id="{33A4B2B5-756B-D3D8-B01A-C2E305768ADC}"/>
                </a:ext>
              </a:extLst>
            </p:cNvPr>
            <p:cNvSpPr txBox="1"/>
            <p:nvPr/>
          </p:nvSpPr>
          <p:spPr>
            <a:xfrm>
              <a:off x="0" y="-47625"/>
              <a:ext cx="812800" cy="860425"/>
            </a:xfrm>
            <a:prstGeom prst="rect">
              <a:avLst/>
            </a:prstGeom>
          </p:spPr>
          <p:txBody>
            <a:bodyPr lIns="33867" tIns="33867" rIns="33867" bIns="33867" rtlCol="0" anchor="ctr"/>
            <a:lstStyle/>
            <a:p>
              <a:pPr algn="ctr">
                <a:lnSpc>
                  <a:spcPts val="2240"/>
                </a:lnSpc>
              </a:pPr>
              <a:endParaRPr sz="1200"/>
            </a:p>
          </p:txBody>
        </p:sp>
      </p:grpSp>
      <p:sp>
        <p:nvSpPr>
          <p:cNvPr id="23" name="TextBox 23">
            <a:extLst>
              <a:ext uri="{FF2B5EF4-FFF2-40B4-BE49-F238E27FC236}">
                <a16:creationId xmlns:a16="http://schemas.microsoft.com/office/drawing/2014/main" id="{A93CECDF-07CC-F646-7C61-343A82AD50BA}"/>
              </a:ext>
            </a:extLst>
          </p:cNvPr>
          <p:cNvSpPr txBox="1"/>
          <p:nvPr/>
        </p:nvSpPr>
        <p:spPr>
          <a:xfrm>
            <a:off x="6872040" y="3149799"/>
            <a:ext cx="171565" cy="181618"/>
          </a:xfrm>
          <a:prstGeom prst="rect">
            <a:avLst/>
          </a:prstGeom>
        </p:spPr>
        <p:txBody>
          <a:bodyPr lIns="33867" tIns="33867" rIns="33867" bIns="33867" rtlCol="0" anchor="ctr"/>
          <a:lstStyle/>
          <a:p>
            <a:pPr algn="ctr">
              <a:lnSpc>
                <a:spcPts val="2240"/>
              </a:lnSpc>
            </a:pPr>
            <a:endParaRPr sz="1200"/>
          </a:p>
        </p:txBody>
      </p:sp>
      <p:sp>
        <p:nvSpPr>
          <p:cNvPr id="24" name="TextBox 24">
            <a:extLst>
              <a:ext uri="{FF2B5EF4-FFF2-40B4-BE49-F238E27FC236}">
                <a16:creationId xmlns:a16="http://schemas.microsoft.com/office/drawing/2014/main" id="{B17984D5-B305-EEA3-B7EE-2CADC66C5C53}"/>
              </a:ext>
            </a:extLst>
          </p:cNvPr>
          <p:cNvSpPr txBox="1"/>
          <p:nvPr/>
        </p:nvSpPr>
        <p:spPr>
          <a:xfrm>
            <a:off x="1117600" y="1814912"/>
            <a:ext cx="4521200" cy="706475"/>
          </a:xfrm>
          <a:prstGeom prst="rect">
            <a:avLst/>
          </a:prstGeom>
        </p:spPr>
        <p:txBody>
          <a:bodyPr wrap="square" lIns="0" tIns="0" rIns="0" bIns="0" rtlCol="0" anchor="t">
            <a:spAutoFit/>
          </a:bodyPr>
          <a:lstStyle/>
          <a:p>
            <a:pPr>
              <a:lnSpc>
                <a:spcPts val="1867"/>
              </a:lnSpc>
            </a:pPr>
            <a:r>
              <a:rPr lang="en-US" sz="1333" dirty="0">
                <a:latin typeface="Lato" panose="020F0502020204030203" pitchFamily="34" charset="0"/>
                <a:ea typeface="Lato" panose="020F0502020204030203" pitchFamily="34" charset="0"/>
                <a:cs typeface="Lato" panose="020F0502020204030203" pitchFamily="34" charset="0"/>
              </a:rPr>
              <a:t>[5] National Institutes of Health, </a:t>
            </a:r>
            <a:r>
              <a:rPr lang="en-US" sz="1333" i="1" dirty="0" err="1">
                <a:latin typeface="Lato" panose="020F0502020204030203" pitchFamily="34" charset="0"/>
                <a:ea typeface="Lato" panose="020F0502020204030203" pitchFamily="34" charset="0"/>
                <a:cs typeface="Lato" panose="020F0502020204030203" pitchFamily="34" charset="0"/>
              </a:rPr>
              <a:t>Giấc</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ngủ</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không</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đều</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và</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thói</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quen</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đi</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ngủ</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muộn</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có</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liên</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quan</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đến</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kết</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quả</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học</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tập</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kém</a:t>
            </a:r>
            <a:r>
              <a:rPr lang="en-US" sz="1333" i="1" dirty="0">
                <a:latin typeface="Lato" panose="020F0502020204030203" pitchFamily="34" charset="0"/>
                <a:ea typeface="Lato" panose="020F0502020204030203" pitchFamily="34" charset="0"/>
                <a:cs typeface="Lato" panose="020F0502020204030203" pitchFamily="34" charset="0"/>
              </a:rPr>
              <a:t> ở </a:t>
            </a:r>
            <a:r>
              <a:rPr lang="en-US" sz="1333" i="1" dirty="0" err="1">
                <a:latin typeface="Lato" panose="020F0502020204030203" pitchFamily="34" charset="0"/>
                <a:ea typeface="Lato" panose="020F0502020204030203" pitchFamily="34" charset="0"/>
                <a:cs typeface="Lato" panose="020F0502020204030203" pitchFamily="34" charset="0"/>
              </a:rPr>
              <a:t>học</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sinh</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trung</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i="1" dirty="0" err="1">
                <a:latin typeface="Lato" panose="020F0502020204030203" pitchFamily="34" charset="0"/>
                <a:ea typeface="Lato" panose="020F0502020204030203" pitchFamily="34" charset="0"/>
                <a:cs typeface="Lato" panose="020F0502020204030203" pitchFamily="34" charset="0"/>
              </a:rPr>
              <a:t>học</a:t>
            </a:r>
            <a:r>
              <a:rPr lang="en-US" sz="1333" i="1" dirty="0">
                <a:latin typeface="Lato" panose="020F0502020204030203" pitchFamily="34" charset="0"/>
                <a:ea typeface="Lato" panose="020F0502020204030203" pitchFamily="34" charset="0"/>
                <a:cs typeface="Lato" panose="020F0502020204030203" pitchFamily="34" charset="0"/>
              </a:rPr>
              <a:t>, </a:t>
            </a:r>
            <a:r>
              <a:rPr lang="en-US" sz="1333" dirty="0">
                <a:latin typeface="Lato" panose="020F0502020204030203" pitchFamily="34" charset="0"/>
                <a:ea typeface="Lato" panose="020F0502020204030203" pitchFamily="34" charset="0"/>
                <a:cs typeface="Lato" panose="020F0502020204030203" pitchFamily="34" charset="0"/>
              </a:rPr>
              <a:t>Thông </a:t>
            </a:r>
            <a:r>
              <a:rPr lang="en-US" sz="1333" dirty="0" err="1">
                <a:latin typeface="Lato" panose="020F0502020204030203" pitchFamily="34" charset="0"/>
                <a:ea typeface="Lato" panose="020F0502020204030203" pitchFamily="34" charset="0"/>
                <a:cs typeface="Lato" panose="020F0502020204030203" pitchFamily="34" charset="0"/>
              </a:rPr>
              <a:t>cáo</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báo</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chí</a:t>
            </a:r>
            <a:r>
              <a:rPr lang="en-US" sz="1333" dirty="0">
                <a:latin typeface="Lato" panose="020F0502020204030203" pitchFamily="34" charset="0"/>
                <a:ea typeface="Lato" panose="020F0502020204030203" pitchFamily="34" charset="0"/>
                <a:cs typeface="Lato" panose="020F0502020204030203" pitchFamily="34" charset="0"/>
              </a:rPr>
              <a:t> </a:t>
            </a:r>
            <a:r>
              <a:rPr lang="en-US" sz="1333" dirty="0" err="1">
                <a:latin typeface="Lato" panose="020F0502020204030203" pitchFamily="34" charset="0"/>
                <a:ea typeface="Lato" panose="020F0502020204030203" pitchFamily="34" charset="0"/>
                <a:cs typeface="Lato" panose="020F0502020204030203" pitchFamily="34" charset="0"/>
              </a:rPr>
              <a:t>của</a:t>
            </a:r>
            <a:r>
              <a:rPr lang="en-US" sz="1333" dirty="0">
                <a:latin typeface="Lato" panose="020F0502020204030203" pitchFamily="34" charset="0"/>
                <a:ea typeface="Lato" panose="020F0502020204030203" pitchFamily="34" charset="0"/>
                <a:cs typeface="Lato" panose="020F0502020204030203" pitchFamily="34" charset="0"/>
              </a:rPr>
              <a:t> NIH, 2024</a:t>
            </a:r>
            <a:endPar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sp>
        <p:nvSpPr>
          <p:cNvPr id="25" name="TextBox 25">
            <a:extLst>
              <a:ext uri="{FF2B5EF4-FFF2-40B4-BE49-F238E27FC236}">
                <a16:creationId xmlns:a16="http://schemas.microsoft.com/office/drawing/2014/main" id="{E2DE9505-6474-0A57-DDEC-B7B3B27CEF3D}"/>
              </a:ext>
            </a:extLst>
          </p:cNvPr>
          <p:cNvSpPr txBox="1"/>
          <p:nvPr/>
        </p:nvSpPr>
        <p:spPr>
          <a:xfrm>
            <a:off x="7153176" y="1836137"/>
            <a:ext cx="4124424" cy="706475"/>
          </a:xfrm>
          <a:prstGeom prst="rect">
            <a:avLst/>
          </a:prstGeom>
        </p:spPr>
        <p:txBody>
          <a:bodyPr wrap="square" lIns="0" tIns="0" rIns="0" bIns="0" rtlCol="0" anchor="t">
            <a:spAutoFit/>
          </a:bodyPr>
          <a:lstStyle/>
          <a:p>
            <a:pPr>
              <a:lnSpc>
                <a:spcPts val="1867"/>
              </a:lnSpc>
            </a:pP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[6] </a:t>
            </a:r>
            <a:r>
              <a:rPr lang="en-US" sz="1333"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Nhóm</a:t>
            </a: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nghiên</a:t>
            </a: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cứu</a:t>
            </a: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điều</a:t>
            </a: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333"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dưỡng</a:t>
            </a:r>
            <a:r>
              <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vi-VN" sz="1333" i="1" dirty="0">
                <a:latin typeface="Lato" panose="020F0502020204030203" pitchFamily="34" charset="0"/>
                <a:ea typeface="Lato" panose="020F0502020204030203" pitchFamily="34" charset="0"/>
                <a:cs typeface="Lato" panose="020F0502020204030203" pitchFamily="34" charset="0"/>
              </a:rPr>
              <a:t>Thói quen ngủ và ảnh hưởng của chúng đến thành tích học tập của sinh viên ngành Điều dưỡng</a:t>
            </a:r>
            <a:r>
              <a:rPr lang="en-US" sz="1333" dirty="0">
                <a:latin typeface="Lato" panose="020F0502020204030203" pitchFamily="34" charset="0"/>
                <a:ea typeface="Lato" panose="020F0502020204030203" pitchFamily="34" charset="0"/>
                <a:cs typeface="Lato" panose="020F0502020204030203" pitchFamily="34" charset="0"/>
              </a:rPr>
              <a:t>, BMC Nursing, 2021</a:t>
            </a:r>
            <a:endPar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sp>
        <p:nvSpPr>
          <p:cNvPr id="26" name="TextBox 26">
            <a:extLst>
              <a:ext uri="{FF2B5EF4-FFF2-40B4-BE49-F238E27FC236}">
                <a16:creationId xmlns:a16="http://schemas.microsoft.com/office/drawing/2014/main" id="{989A0FD5-6239-69E9-5F54-D6A71BC38885}"/>
              </a:ext>
            </a:extLst>
          </p:cNvPr>
          <p:cNvSpPr txBox="1"/>
          <p:nvPr/>
        </p:nvSpPr>
        <p:spPr>
          <a:xfrm>
            <a:off x="1117601" y="3061897"/>
            <a:ext cx="4413279" cy="706475"/>
          </a:xfrm>
          <a:prstGeom prst="rect">
            <a:avLst/>
          </a:prstGeom>
        </p:spPr>
        <p:txBody>
          <a:bodyPr wrap="square" lIns="0" tIns="0" rIns="0" bIns="0" rtlCol="0" anchor="t">
            <a:spAutoFit/>
          </a:bodyPr>
          <a:lstStyle/>
          <a:p>
            <a:pPr>
              <a:lnSpc>
                <a:spcPts val="1867"/>
              </a:lnSpc>
            </a:pPr>
            <a:r>
              <a:rPr lang="en-US" sz="1333" dirty="0">
                <a:latin typeface="Lato" panose="020F0502020204030203" pitchFamily="34" charset="0"/>
                <a:ea typeface="Lato" panose="020F0502020204030203" pitchFamily="34" charset="0"/>
                <a:cs typeface="Lato" panose="020F0502020204030203" pitchFamily="34" charset="0"/>
              </a:rPr>
              <a:t>[7] Tom’s Guide,</a:t>
            </a:r>
            <a:r>
              <a:rPr lang="en-US" sz="1333" i="1" dirty="0">
                <a:latin typeface="Lato" panose="020F0502020204030203" pitchFamily="34" charset="0"/>
                <a:ea typeface="Lato" panose="020F0502020204030203" pitchFamily="34" charset="0"/>
                <a:cs typeface="Lato" panose="020F0502020204030203" pitchFamily="34" charset="0"/>
              </a:rPr>
              <a:t> </a:t>
            </a:r>
            <a:r>
              <a:rPr lang="vi-VN" sz="1333" i="1" dirty="0">
                <a:latin typeface="Lato" panose="020F0502020204030203" pitchFamily="34" charset="0"/>
                <a:ea typeface="Lato" panose="020F0502020204030203" pitchFamily="34" charset="0"/>
                <a:cs typeface="Lato" panose="020F0502020204030203" pitchFamily="34" charset="0"/>
              </a:rPr>
              <a:t>“Lệch múi giờ xã hội” có thể làm giảm điểm số của bạn — 5 cách giúp bạn ngủ tốt hơn trong học kỳ này</a:t>
            </a:r>
            <a:r>
              <a:rPr lang="en-US" sz="1333" dirty="0">
                <a:latin typeface="Lato" panose="020F0502020204030203" pitchFamily="34" charset="0"/>
                <a:ea typeface="Lato" panose="020F0502020204030203" pitchFamily="34" charset="0"/>
                <a:cs typeface="Lato" panose="020F0502020204030203" pitchFamily="34" charset="0"/>
              </a:rPr>
              <a:t>, Scientific Reports, 2025</a:t>
            </a:r>
            <a:endParaRPr lang="en-US" sz="1333"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spTree>
    <p:extLst>
      <p:ext uri="{BB962C8B-B14F-4D97-AF65-F5344CB8AC3E}">
        <p14:creationId xmlns:p14="http://schemas.microsoft.com/office/powerpoint/2010/main" val="2166273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220" y="-87221"/>
            <a:ext cx="5193551" cy="7032441"/>
            <a:chOff x="0" y="0"/>
            <a:chExt cx="2051773" cy="2778248"/>
          </a:xfrm>
        </p:grpSpPr>
        <p:sp>
          <p:nvSpPr>
            <p:cNvPr id="3" name="Freeform 3"/>
            <p:cNvSpPr/>
            <p:nvPr/>
          </p:nvSpPr>
          <p:spPr>
            <a:xfrm>
              <a:off x="0" y="0"/>
              <a:ext cx="2051773" cy="2778248"/>
            </a:xfrm>
            <a:custGeom>
              <a:avLst/>
              <a:gdLst/>
              <a:ahLst/>
              <a:cxnLst/>
              <a:rect l="l" t="t" r="r" b="b"/>
              <a:pathLst>
                <a:path w="2051773" h="2778248">
                  <a:moveTo>
                    <a:pt x="0" y="0"/>
                  </a:moveTo>
                  <a:lnTo>
                    <a:pt x="2051773" y="0"/>
                  </a:lnTo>
                  <a:lnTo>
                    <a:pt x="2051773" y="2778248"/>
                  </a:lnTo>
                  <a:lnTo>
                    <a:pt x="0" y="2778248"/>
                  </a:lnTo>
                  <a:close/>
                </a:path>
              </a:pathLst>
            </a:custGeom>
            <a:solidFill>
              <a:srgbClr val="040606"/>
            </a:solidFill>
          </p:spPr>
          <p:txBody>
            <a:bodyPr/>
            <a:lstStyle/>
            <a:p>
              <a:endParaRPr lang="en-US" sz="1200"/>
            </a:p>
          </p:txBody>
        </p:sp>
        <p:sp>
          <p:nvSpPr>
            <p:cNvPr id="4" name="TextBox 4"/>
            <p:cNvSpPr txBox="1"/>
            <p:nvPr/>
          </p:nvSpPr>
          <p:spPr>
            <a:xfrm>
              <a:off x="0" y="-47625"/>
              <a:ext cx="2051773" cy="2825873"/>
            </a:xfrm>
            <a:prstGeom prst="rect">
              <a:avLst/>
            </a:prstGeom>
          </p:spPr>
          <p:txBody>
            <a:bodyPr lIns="33867" tIns="33867" rIns="33867" bIns="33867" rtlCol="0" anchor="ctr"/>
            <a:lstStyle/>
            <a:p>
              <a:pPr algn="ctr">
                <a:lnSpc>
                  <a:spcPts val="2240"/>
                </a:lnSpc>
              </a:pPr>
              <a:endParaRPr sz="1200"/>
            </a:p>
          </p:txBody>
        </p:sp>
      </p:grpSp>
      <p:grpSp>
        <p:nvGrpSpPr>
          <p:cNvPr id="5" name="Group 5"/>
          <p:cNvGrpSpPr/>
          <p:nvPr/>
        </p:nvGrpSpPr>
        <p:grpSpPr>
          <a:xfrm>
            <a:off x="1009654" y="809397"/>
            <a:ext cx="3087023" cy="4542158"/>
            <a:chOff x="0" y="0"/>
            <a:chExt cx="520126" cy="765298"/>
          </a:xfrm>
        </p:grpSpPr>
        <p:sp>
          <p:nvSpPr>
            <p:cNvPr id="6" name="Freeform 6"/>
            <p:cNvSpPr/>
            <p:nvPr/>
          </p:nvSpPr>
          <p:spPr>
            <a:xfrm>
              <a:off x="0" y="0"/>
              <a:ext cx="520126" cy="765298"/>
            </a:xfrm>
            <a:custGeom>
              <a:avLst/>
              <a:gdLst/>
              <a:ahLst/>
              <a:cxnLst/>
              <a:rect l="l" t="t" r="r" b="b"/>
              <a:pathLst>
                <a:path w="520126" h="765298">
                  <a:moveTo>
                    <a:pt x="0" y="0"/>
                  </a:moveTo>
                  <a:lnTo>
                    <a:pt x="520126" y="0"/>
                  </a:lnTo>
                  <a:lnTo>
                    <a:pt x="520126" y="765298"/>
                  </a:lnTo>
                  <a:lnTo>
                    <a:pt x="0" y="765298"/>
                  </a:lnTo>
                  <a:close/>
                </a:path>
              </a:pathLst>
            </a:custGeom>
            <a:blipFill>
              <a:blip r:embed="rId2"/>
              <a:stretch>
                <a:fillRect l="-60215" r="-60215"/>
              </a:stretch>
            </a:blipFill>
          </p:spPr>
          <p:txBody>
            <a:bodyPr/>
            <a:lstStyle/>
            <a:p>
              <a:endParaRPr lang="en-US" sz="1200"/>
            </a:p>
          </p:txBody>
        </p:sp>
      </p:grpSp>
      <p:grpSp>
        <p:nvGrpSpPr>
          <p:cNvPr id="7" name="Group 7"/>
          <p:cNvGrpSpPr/>
          <p:nvPr/>
        </p:nvGrpSpPr>
        <p:grpSpPr>
          <a:xfrm>
            <a:off x="11566456" y="6230044"/>
            <a:ext cx="282645" cy="285057"/>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9" name="TextBox 9"/>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21</a:t>
              </a:r>
            </a:p>
          </p:txBody>
        </p:sp>
      </p:grpSp>
      <p:sp>
        <p:nvSpPr>
          <p:cNvPr id="10" name="TextBox 10"/>
          <p:cNvSpPr txBox="1"/>
          <p:nvPr/>
        </p:nvSpPr>
        <p:spPr>
          <a:xfrm>
            <a:off x="5919131" y="2766541"/>
            <a:ext cx="4833222" cy="2980111"/>
          </a:xfrm>
          <a:prstGeom prst="rect">
            <a:avLst/>
          </a:prstGeom>
        </p:spPr>
        <p:txBody>
          <a:bodyPr lIns="0" tIns="0" rIns="0" bIns="0" rtlCol="0" anchor="t">
            <a:spAutoFit/>
          </a:bodyPr>
          <a:lstStyle/>
          <a:p>
            <a:pPr>
              <a:lnSpc>
                <a:spcPts val="1773"/>
              </a:lnSpc>
            </a:pPr>
            <a:r>
              <a:rPr lang="en-US" sz="1267" i="1">
                <a:solidFill>
                  <a:srgbClr val="000000"/>
                </a:solidFill>
                <a:latin typeface="Lato Italics"/>
                <a:ea typeface="Lato Italics"/>
                <a:cs typeface="Lato Italics"/>
                <a:sym typeface="Lato Italics"/>
              </a:rPr>
              <a:t>"Au fil de cette discussion, nous avons exploré ensemble les fondements de votre projet, des objectifs clairement définis à la méthodologie stratégique et à l'analyse approfondie du marché.</a:t>
            </a:r>
          </a:p>
          <a:p>
            <a:pPr>
              <a:lnSpc>
                <a:spcPts val="1773"/>
              </a:lnSpc>
            </a:pPr>
            <a:endParaRPr lang="en-US" sz="1267" i="1">
              <a:solidFill>
                <a:srgbClr val="000000"/>
              </a:solidFill>
              <a:latin typeface="Lato Italics"/>
              <a:ea typeface="Lato Italics"/>
              <a:cs typeface="Lato Italics"/>
              <a:sym typeface="Lato Italics"/>
            </a:endParaRPr>
          </a:p>
          <a:p>
            <a:pPr>
              <a:lnSpc>
                <a:spcPts val="1773"/>
              </a:lnSpc>
            </a:pPr>
            <a:r>
              <a:rPr lang="en-US" sz="1267" i="1">
                <a:solidFill>
                  <a:srgbClr val="000000"/>
                </a:solidFill>
                <a:latin typeface="Lato Italics"/>
                <a:ea typeface="Lato Italics"/>
                <a:cs typeface="Lato Italics"/>
                <a:sym typeface="Lato Italics"/>
              </a:rPr>
              <a:t>Votre présence et votre engagement sont essentiels à la réussite de ce projet. Vos questions et commentaires sont précieux, et nous restons ouverts à toute discussion supplémentaire.</a:t>
            </a:r>
          </a:p>
          <a:p>
            <a:pPr>
              <a:lnSpc>
                <a:spcPts val="1773"/>
              </a:lnSpc>
            </a:pPr>
            <a:endParaRPr lang="en-US" sz="1267" i="1">
              <a:solidFill>
                <a:srgbClr val="000000"/>
              </a:solidFill>
              <a:latin typeface="Lato Italics"/>
              <a:ea typeface="Lato Italics"/>
              <a:cs typeface="Lato Italics"/>
              <a:sym typeface="Lato Italics"/>
            </a:endParaRPr>
          </a:p>
          <a:p>
            <a:pPr>
              <a:lnSpc>
                <a:spcPts val="1773"/>
              </a:lnSpc>
            </a:pPr>
            <a:r>
              <a:rPr lang="en-US" sz="1267" i="1">
                <a:solidFill>
                  <a:srgbClr val="000000"/>
                </a:solidFill>
                <a:latin typeface="Lato Italics"/>
                <a:ea typeface="Lato Italics"/>
                <a:cs typeface="Lato Italics"/>
                <a:sym typeface="Lato Italics"/>
              </a:rPr>
              <a:t>En conclusion, nous sommes enthousiastes quant aux prochaines étapes de ce projet et sommes impatients de collaborer pour atteindre nos objectifs communs. Merci encore pour votre attention et votre participation active. À bientôt pour la suite passionnante de notre projet."</a:t>
            </a:r>
          </a:p>
        </p:txBody>
      </p:sp>
      <p:sp>
        <p:nvSpPr>
          <p:cNvPr id="11" name="TextBox 11"/>
          <p:cNvSpPr txBox="1"/>
          <p:nvPr/>
        </p:nvSpPr>
        <p:spPr>
          <a:xfrm>
            <a:off x="5919131" y="552451"/>
            <a:ext cx="4706697" cy="1190711"/>
          </a:xfrm>
          <a:prstGeom prst="rect">
            <a:avLst/>
          </a:prstGeom>
        </p:spPr>
        <p:txBody>
          <a:bodyPr lIns="0" tIns="0" rIns="0" bIns="0" rtlCol="0" anchor="t">
            <a:spAutoFit/>
          </a:bodyPr>
          <a:lstStyle/>
          <a:p>
            <a:pPr>
              <a:lnSpc>
                <a:spcPts val="9998"/>
              </a:lnSpc>
            </a:pPr>
            <a:r>
              <a:rPr lang="en-US" sz="7141" b="1" spc="-235">
                <a:solidFill>
                  <a:srgbClr val="000000"/>
                </a:solidFill>
                <a:latin typeface="Roboto Bold"/>
                <a:ea typeface="Roboto Bold"/>
                <a:cs typeface="Roboto Bold"/>
                <a:sym typeface="Roboto Bold"/>
              </a:rPr>
              <a:t>Merci.</a:t>
            </a:r>
          </a:p>
        </p:txBody>
      </p:sp>
      <p:sp>
        <p:nvSpPr>
          <p:cNvPr id="12" name="TextBox 12"/>
          <p:cNvSpPr txBox="1"/>
          <p:nvPr/>
        </p:nvSpPr>
        <p:spPr>
          <a:xfrm>
            <a:off x="5919131" y="1723619"/>
            <a:ext cx="5258639" cy="269048"/>
          </a:xfrm>
          <a:prstGeom prst="rect">
            <a:avLst/>
          </a:prstGeom>
        </p:spPr>
        <p:txBody>
          <a:bodyPr lIns="0" tIns="0" rIns="0" bIns="0" rtlCol="0" anchor="t">
            <a:spAutoFit/>
          </a:bodyPr>
          <a:lstStyle/>
          <a:p>
            <a:pPr algn="just">
              <a:lnSpc>
                <a:spcPts val="2240"/>
              </a:lnSpc>
            </a:pPr>
            <a:r>
              <a:rPr lang="en-US" sz="1600">
                <a:solidFill>
                  <a:srgbClr val="000000"/>
                </a:solidFill>
                <a:latin typeface="Poppins"/>
                <a:ea typeface="Poppins"/>
                <a:cs typeface="Poppins"/>
                <a:sym typeface="Poppins"/>
              </a:rPr>
              <a:t>TRANSFORMONS L'ORDINAIRE EN EXTRAORDINAIRE</a:t>
            </a:r>
          </a:p>
        </p:txBody>
      </p:sp>
      <p:sp>
        <p:nvSpPr>
          <p:cNvPr id="13" name="TextBox 13"/>
          <p:cNvSpPr txBox="1"/>
          <p:nvPr/>
        </p:nvSpPr>
        <p:spPr>
          <a:xfrm>
            <a:off x="1009654" y="5702623"/>
            <a:ext cx="3234079" cy="230576"/>
          </a:xfrm>
          <a:prstGeom prst="rect">
            <a:avLst/>
          </a:prstGeom>
        </p:spPr>
        <p:txBody>
          <a:bodyPr lIns="0" tIns="0" rIns="0" bIns="0" rtlCol="0" anchor="t">
            <a:spAutoFit/>
          </a:bodyPr>
          <a:lstStyle/>
          <a:p>
            <a:pPr algn="just">
              <a:lnSpc>
                <a:spcPts val="1960"/>
              </a:lnSpc>
            </a:pPr>
            <a:r>
              <a:rPr lang="en-US" sz="1400" b="1">
                <a:solidFill>
                  <a:srgbClr val="FFFFFF"/>
                </a:solidFill>
                <a:latin typeface="Lato Bold"/>
                <a:ea typeface="Lato Bold"/>
                <a:cs typeface="Lato Bold"/>
                <a:sym typeface="Lato Bold"/>
              </a:rPr>
              <a:t>VOTRE CONTACT  I  NOA ANDRIEUX</a:t>
            </a:r>
          </a:p>
        </p:txBody>
      </p:sp>
      <p:sp>
        <p:nvSpPr>
          <p:cNvPr id="14" name="TextBox 14"/>
          <p:cNvSpPr txBox="1"/>
          <p:nvPr/>
        </p:nvSpPr>
        <p:spPr>
          <a:xfrm>
            <a:off x="1009654" y="5948319"/>
            <a:ext cx="1528709" cy="161967"/>
          </a:xfrm>
          <a:prstGeom prst="rect">
            <a:avLst/>
          </a:prstGeom>
        </p:spPr>
        <p:txBody>
          <a:bodyPr lIns="0" tIns="0" rIns="0" bIns="0" rtlCol="0" anchor="t">
            <a:spAutoFit/>
          </a:bodyPr>
          <a:lstStyle/>
          <a:p>
            <a:pPr>
              <a:lnSpc>
                <a:spcPts val="1400"/>
              </a:lnSpc>
            </a:pPr>
            <a:r>
              <a:rPr lang="en-US" sz="1000" b="1">
                <a:solidFill>
                  <a:srgbClr val="FFFFFF"/>
                </a:solidFill>
                <a:latin typeface="Lato Bold"/>
                <a:ea typeface="Lato Bold"/>
                <a:cs typeface="Lato Bold"/>
                <a:sym typeface="Lato Bold"/>
              </a:rPr>
              <a:t>+123-456-7890</a:t>
            </a:r>
          </a:p>
        </p:txBody>
      </p:sp>
      <p:sp>
        <p:nvSpPr>
          <p:cNvPr id="15" name="TextBox 15"/>
          <p:cNvSpPr txBox="1"/>
          <p:nvPr/>
        </p:nvSpPr>
        <p:spPr>
          <a:xfrm>
            <a:off x="1009654" y="6127976"/>
            <a:ext cx="1528709" cy="161967"/>
          </a:xfrm>
          <a:prstGeom prst="rect">
            <a:avLst/>
          </a:prstGeom>
        </p:spPr>
        <p:txBody>
          <a:bodyPr lIns="0" tIns="0" rIns="0" bIns="0" rtlCol="0" anchor="t">
            <a:spAutoFit/>
          </a:bodyPr>
          <a:lstStyle/>
          <a:p>
            <a:pPr>
              <a:lnSpc>
                <a:spcPts val="1400"/>
              </a:lnSpc>
            </a:pPr>
            <a:r>
              <a:rPr lang="en-US" sz="1000" b="1">
                <a:solidFill>
                  <a:srgbClr val="FFFFFF"/>
                </a:solidFill>
                <a:latin typeface="Lato Bold"/>
                <a:ea typeface="Lato Bold"/>
                <a:cs typeface="Lato Bold"/>
                <a:sym typeface="Lato Bold"/>
              </a:rPr>
              <a:t>hello@reallygreatsite.com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E9981-C640-5CAC-7A40-3A33BADDCA6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A6B36F1-3603-3924-8693-4A9CC68BA922}"/>
              </a:ext>
            </a:extLst>
          </p:cNvPr>
          <p:cNvGrpSpPr/>
          <p:nvPr/>
        </p:nvGrpSpPr>
        <p:grpSpPr>
          <a:xfrm>
            <a:off x="-72683" y="-72684"/>
            <a:ext cx="1985764" cy="2756039"/>
            <a:chOff x="0" y="0"/>
            <a:chExt cx="896125" cy="1243731"/>
          </a:xfrm>
        </p:grpSpPr>
        <p:sp>
          <p:nvSpPr>
            <p:cNvPr id="3" name="Freeform 3">
              <a:extLst>
                <a:ext uri="{FF2B5EF4-FFF2-40B4-BE49-F238E27FC236}">
                  <a16:creationId xmlns:a16="http://schemas.microsoft.com/office/drawing/2014/main" id="{1F6FE5D8-A39F-A510-AD73-2089983E5A6C}"/>
                </a:ext>
              </a:extLst>
            </p:cNvPr>
            <p:cNvSpPr/>
            <p:nvPr/>
          </p:nvSpPr>
          <p:spPr>
            <a:xfrm>
              <a:off x="0" y="0"/>
              <a:ext cx="896125" cy="1243731"/>
            </a:xfrm>
            <a:custGeom>
              <a:avLst/>
              <a:gdLst/>
              <a:ahLst/>
              <a:cxnLst/>
              <a:rect l="l" t="t" r="r" b="b"/>
              <a:pathLst>
                <a:path w="896125" h="1243731">
                  <a:moveTo>
                    <a:pt x="0" y="0"/>
                  </a:moveTo>
                  <a:lnTo>
                    <a:pt x="896125" y="0"/>
                  </a:lnTo>
                  <a:lnTo>
                    <a:pt x="896125" y="1243731"/>
                  </a:lnTo>
                  <a:lnTo>
                    <a:pt x="0" y="1243731"/>
                  </a:lnTo>
                  <a:close/>
                </a:path>
              </a:pathLst>
            </a:custGeom>
            <a:solidFill>
              <a:srgbClr val="202020"/>
            </a:solidFill>
          </p:spPr>
          <p:txBody>
            <a:bodyPr/>
            <a:lstStyle/>
            <a:p>
              <a:endParaRPr lang="en-US" sz="1200"/>
            </a:p>
          </p:txBody>
        </p:sp>
        <p:sp>
          <p:nvSpPr>
            <p:cNvPr id="4" name="TextBox 4">
              <a:extLst>
                <a:ext uri="{FF2B5EF4-FFF2-40B4-BE49-F238E27FC236}">
                  <a16:creationId xmlns:a16="http://schemas.microsoft.com/office/drawing/2014/main" id="{464CC602-CF05-3099-0045-5DE59CA328A7}"/>
                </a:ext>
              </a:extLst>
            </p:cNvPr>
            <p:cNvSpPr txBox="1"/>
            <p:nvPr/>
          </p:nvSpPr>
          <p:spPr>
            <a:xfrm>
              <a:off x="0" y="-38100"/>
              <a:ext cx="896125" cy="1281831"/>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a:extLst>
              <a:ext uri="{FF2B5EF4-FFF2-40B4-BE49-F238E27FC236}">
                <a16:creationId xmlns:a16="http://schemas.microsoft.com/office/drawing/2014/main" id="{660EF834-448D-0F16-0030-CE9193FA7582}"/>
              </a:ext>
            </a:extLst>
          </p:cNvPr>
          <p:cNvGrpSpPr/>
          <p:nvPr/>
        </p:nvGrpSpPr>
        <p:grpSpPr>
          <a:xfrm>
            <a:off x="685800" y="720527"/>
            <a:ext cx="2067437" cy="3293174"/>
            <a:chOff x="0" y="0"/>
            <a:chExt cx="480450" cy="765298"/>
          </a:xfrm>
        </p:grpSpPr>
        <p:sp>
          <p:nvSpPr>
            <p:cNvPr id="6" name="Freeform 6">
              <a:extLst>
                <a:ext uri="{FF2B5EF4-FFF2-40B4-BE49-F238E27FC236}">
                  <a16:creationId xmlns:a16="http://schemas.microsoft.com/office/drawing/2014/main" id="{DC4021F1-CCFD-B5D3-27BA-56A2492DBE5F}"/>
                </a:ext>
              </a:extLst>
            </p:cNvPr>
            <p:cNvSpPr/>
            <p:nvPr/>
          </p:nvSpPr>
          <p:spPr>
            <a:xfrm>
              <a:off x="0" y="0"/>
              <a:ext cx="480450" cy="765298"/>
            </a:xfrm>
            <a:custGeom>
              <a:avLst/>
              <a:gdLst/>
              <a:ahLst/>
              <a:cxnLst/>
              <a:rect l="l" t="t" r="r" b="b"/>
              <a:pathLst>
                <a:path w="480450" h="765298">
                  <a:moveTo>
                    <a:pt x="0" y="0"/>
                  </a:moveTo>
                  <a:lnTo>
                    <a:pt x="480450" y="0"/>
                  </a:lnTo>
                  <a:lnTo>
                    <a:pt x="480450" y="765298"/>
                  </a:lnTo>
                  <a:lnTo>
                    <a:pt x="0" y="765298"/>
                  </a:lnTo>
                  <a:close/>
                </a:path>
              </a:pathLst>
            </a:custGeom>
            <a:blipFill>
              <a:blip r:embed="rId2"/>
              <a:stretch>
                <a:fillRect l="-51606" r="-87474"/>
              </a:stretch>
            </a:blipFill>
          </p:spPr>
          <p:txBody>
            <a:bodyPr/>
            <a:lstStyle/>
            <a:p>
              <a:endParaRPr lang="en-US" sz="1200"/>
            </a:p>
          </p:txBody>
        </p:sp>
      </p:grpSp>
      <p:grpSp>
        <p:nvGrpSpPr>
          <p:cNvPr id="7" name="Group 7">
            <a:extLst>
              <a:ext uri="{FF2B5EF4-FFF2-40B4-BE49-F238E27FC236}">
                <a16:creationId xmlns:a16="http://schemas.microsoft.com/office/drawing/2014/main" id="{B5BCBADA-EAA6-6F31-8B3E-483848C55909}"/>
              </a:ext>
            </a:extLst>
          </p:cNvPr>
          <p:cNvGrpSpPr/>
          <p:nvPr/>
        </p:nvGrpSpPr>
        <p:grpSpPr>
          <a:xfrm>
            <a:off x="685800" y="4145373"/>
            <a:ext cx="2067437" cy="2026827"/>
            <a:chOff x="0" y="0"/>
            <a:chExt cx="480450" cy="471013"/>
          </a:xfrm>
        </p:grpSpPr>
        <p:sp>
          <p:nvSpPr>
            <p:cNvPr id="8" name="Freeform 8">
              <a:extLst>
                <a:ext uri="{FF2B5EF4-FFF2-40B4-BE49-F238E27FC236}">
                  <a16:creationId xmlns:a16="http://schemas.microsoft.com/office/drawing/2014/main" id="{7E49246D-CC5C-FBFD-C48A-DF2FE1A79978}"/>
                </a:ext>
              </a:extLst>
            </p:cNvPr>
            <p:cNvSpPr/>
            <p:nvPr/>
          </p:nvSpPr>
          <p:spPr>
            <a:xfrm>
              <a:off x="0" y="0"/>
              <a:ext cx="480450" cy="471013"/>
            </a:xfrm>
            <a:custGeom>
              <a:avLst/>
              <a:gdLst/>
              <a:ahLst/>
              <a:cxnLst/>
              <a:rect l="l" t="t" r="r" b="b"/>
              <a:pathLst>
                <a:path w="480450" h="471013">
                  <a:moveTo>
                    <a:pt x="0" y="0"/>
                  </a:moveTo>
                  <a:lnTo>
                    <a:pt x="480450" y="0"/>
                  </a:lnTo>
                  <a:lnTo>
                    <a:pt x="480450" y="471013"/>
                  </a:lnTo>
                  <a:lnTo>
                    <a:pt x="0" y="471013"/>
                  </a:lnTo>
                  <a:close/>
                </a:path>
              </a:pathLst>
            </a:custGeom>
            <a:blipFill>
              <a:blip r:embed="rId3"/>
              <a:stretch>
                <a:fillRect l="-23572" r="-23572"/>
              </a:stretch>
            </a:blipFill>
          </p:spPr>
          <p:txBody>
            <a:bodyPr/>
            <a:lstStyle/>
            <a:p>
              <a:endParaRPr lang="en-US" sz="1200"/>
            </a:p>
          </p:txBody>
        </p:sp>
      </p:grpSp>
      <p:grpSp>
        <p:nvGrpSpPr>
          <p:cNvPr id="9" name="Group 9">
            <a:extLst>
              <a:ext uri="{FF2B5EF4-FFF2-40B4-BE49-F238E27FC236}">
                <a16:creationId xmlns:a16="http://schemas.microsoft.com/office/drawing/2014/main" id="{ECAE1D3D-B1DC-D038-004B-886D6A560B40}"/>
              </a:ext>
            </a:extLst>
          </p:cNvPr>
          <p:cNvGrpSpPr/>
          <p:nvPr/>
        </p:nvGrpSpPr>
        <p:grpSpPr>
          <a:xfrm>
            <a:off x="3030282" y="3820920"/>
            <a:ext cx="2067437" cy="2351281"/>
            <a:chOff x="0" y="0"/>
            <a:chExt cx="480450" cy="546412"/>
          </a:xfrm>
        </p:grpSpPr>
        <p:sp>
          <p:nvSpPr>
            <p:cNvPr id="10" name="Freeform 10">
              <a:extLst>
                <a:ext uri="{FF2B5EF4-FFF2-40B4-BE49-F238E27FC236}">
                  <a16:creationId xmlns:a16="http://schemas.microsoft.com/office/drawing/2014/main" id="{8A7F7BBF-9B80-237C-CB32-32A4B70257DD}"/>
                </a:ext>
              </a:extLst>
            </p:cNvPr>
            <p:cNvSpPr/>
            <p:nvPr/>
          </p:nvSpPr>
          <p:spPr>
            <a:xfrm>
              <a:off x="0" y="0"/>
              <a:ext cx="480450" cy="546412"/>
            </a:xfrm>
            <a:custGeom>
              <a:avLst/>
              <a:gdLst/>
              <a:ahLst/>
              <a:cxnLst/>
              <a:rect l="l" t="t" r="r" b="b"/>
              <a:pathLst>
                <a:path w="480450" h="546412">
                  <a:moveTo>
                    <a:pt x="0" y="0"/>
                  </a:moveTo>
                  <a:lnTo>
                    <a:pt x="480450" y="0"/>
                  </a:lnTo>
                  <a:lnTo>
                    <a:pt x="480450" y="546412"/>
                  </a:lnTo>
                  <a:lnTo>
                    <a:pt x="0" y="546412"/>
                  </a:lnTo>
                  <a:close/>
                </a:path>
              </a:pathLst>
            </a:custGeom>
            <a:blipFill>
              <a:blip r:embed="rId4"/>
              <a:stretch>
                <a:fillRect l="-35190" r="-35190"/>
              </a:stretch>
            </a:blipFill>
          </p:spPr>
          <p:txBody>
            <a:bodyPr/>
            <a:lstStyle/>
            <a:p>
              <a:endParaRPr lang="en-US" sz="1200"/>
            </a:p>
          </p:txBody>
        </p:sp>
      </p:grpSp>
      <p:grpSp>
        <p:nvGrpSpPr>
          <p:cNvPr id="11" name="Group 11">
            <a:extLst>
              <a:ext uri="{FF2B5EF4-FFF2-40B4-BE49-F238E27FC236}">
                <a16:creationId xmlns:a16="http://schemas.microsoft.com/office/drawing/2014/main" id="{AEB3905A-39C1-E8E0-20E3-8CC1DE6EB912}"/>
              </a:ext>
            </a:extLst>
          </p:cNvPr>
          <p:cNvGrpSpPr/>
          <p:nvPr/>
        </p:nvGrpSpPr>
        <p:grpSpPr>
          <a:xfrm>
            <a:off x="3030282" y="1316278"/>
            <a:ext cx="2067437" cy="2351281"/>
            <a:chOff x="0" y="0"/>
            <a:chExt cx="480450" cy="546412"/>
          </a:xfrm>
        </p:grpSpPr>
        <p:sp>
          <p:nvSpPr>
            <p:cNvPr id="12" name="Freeform 12">
              <a:extLst>
                <a:ext uri="{FF2B5EF4-FFF2-40B4-BE49-F238E27FC236}">
                  <a16:creationId xmlns:a16="http://schemas.microsoft.com/office/drawing/2014/main" id="{66E79D36-A4F8-5BB8-8BDD-E67AE2C58C8A}"/>
                </a:ext>
              </a:extLst>
            </p:cNvPr>
            <p:cNvSpPr/>
            <p:nvPr/>
          </p:nvSpPr>
          <p:spPr>
            <a:xfrm>
              <a:off x="0" y="0"/>
              <a:ext cx="480450" cy="546412"/>
            </a:xfrm>
            <a:custGeom>
              <a:avLst/>
              <a:gdLst/>
              <a:ahLst/>
              <a:cxnLst/>
              <a:rect l="l" t="t" r="r" b="b"/>
              <a:pathLst>
                <a:path w="480450" h="546412">
                  <a:moveTo>
                    <a:pt x="0" y="0"/>
                  </a:moveTo>
                  <a:lnTo>
                    <a:pt x="480450" y="0"/>
                  </a:lnTo>
                  <a:lnTo>
                    <a:pt x="480450" y="546412"/>
                  </a:lnTo>
                  <a:lnTo>
                    <a:pt x="0" y="546412"/>
                  </a:lnTo>
                  <a:close/>
                </a:path>
              </a:pathLst>
            </a:custGeom>
            <a:blipFill>
              <a:blip r:embed="rId5"/>
              <a:stretch>
                <a:fillRect l="-7963" r="-62417"/>
              </a:stretch>
            </a:blipFill>
          </p:spPr>
          <p:txBody>
            <a:bodyPr/>
            <a:lstStyle/>
            <a:p>
              <a:endParaRPr lang="en-US" sz="1200"/>
            </a:p>
          </p:txBody>
        </p:sp>
      </p:grpSp>
      <p:grpSp>
        <p:nvGrpSpPr>
          <p:cNvPr id="13" name="Group 13">
            <a:extLst>
              <a:ext uri="{FF2B5EF4-FFF2-40B4-BE49-F238E27FC236}">
                <a16:creationId xmlns:a16="http://schemas.microsoft.com/office/drawing/2014/main" id="{9E2064ED-3B5D-0F9D-6577-CC35F583A3E0}"/>
              </a:ext>
            </a:extLst>
          </p:cNvPr>
          <p:cNvGrpSpPr/>
          <p:nvPr/>
        </p:nvGrpSpPr>
        <p:grpSpPr>
          <a:xfrm>
            <a:off x="11566456" y="6230044"/>
            <a:ext cx="282645" cy="285057"/>
            <a:chOff x="0" y="0"/>
            <a:chExt cx="205716" cy="207472"/>
          </a:xfrm>
        </p:grpSpPr>
        <p:sp>
          <p:nvSpPr>
            <p:cNvPr id="14" name="Freeform 14">
              <a:extLst>
                <a:ext uri="{FF2B5EF4-FFF2-40B4-BE49-F238E27FC236}">
                  <a16:creationId xmlns:a16="http://schemas.microsoft.com/office/drawing/2014/main" id="{9C649274-85CD-C594-BFE4-A870833BB9CB}"/>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b="1"/>
            </a:p>
          </p:txBody>
        </p:sp>
        <p:sp>
          <p:nvSpPr>
            <p:cNvPr id="15" name="TextBox 15">
              <a:extLst>
                <a:ext uri="{FF2B5EF4-FFF2-40B4-BE49-F238E27FC236}">
                  <a16:creationId xmlns:a16="http://schemas.microsoft.com/office/drawing/2014/main" id="{1F9DBFC7-AB82-E448-9BFD-AF1DF0F2BAFB}"/>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b="1">
                  <a:solidFill>
                    <a:srgbClr val="000000"/>
                  </a:solidFill>
                  <a:latin typeface="Lato"/>
                  <a:ea typeface="Lato"/>
                  <a:cs typeface="Lato"/>
                  <a:sym typeface="Lato"/>
                </a:rPr>
                <a:t>15</a:t>
              </a:r>
            </a:p>
          </p:txBody>
        </p:sp>
      </p:grpSp>
      <p:grpSp>
        <p:nvGrpSpPr>
          <p:cNvPr id="16" name="Group 16">
            <a:extLst>
              <a:ext uri="{FF2B5EF4-FFF2-40B4-BE49-F238E27FC236}">
                <a16:creationId xmlns:a16="http://schemas.microsoft.com/office/drawing/2014/main" id="{E9BDA217-704C-08B2-9290-763C744B3466}"/>
              </a:ext>
            </a:extLst>
          </p:cNvPr>
          <p:cNvGrpSpPr/>
          <p:nvPr/>
        </p:nvGrpSpPr>
        <p:grpSpPr>
          <a:xfrm>
            <a:off x="5713264" y="3519660"/>
            <a:ext cx="171565" cy="171565"/>
            <a:chOff x="0" y="0"/>
            <a:chExt cx="812800" cy="812800"/>
          </a:xfrm>
        </p:grpSpPr>
        <p:sp>
          <p:nvSpPr>
            <p:cNvPr id="17" name="Freeform 17">
              <a:extLst>
                <a:ext uri="{FF2B5EF4-FFF2-40B4-BE49-F238E27FC236}">
                  <a16:creationId xmlns:a16="http://schemas.microsoft.com/office/drawing/2014/main" id="{10B888C3-2B32-A4D9-8A11-4072A49F273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sz="1667" b="1"/>
            </a:p>
          </p:txBody>
        </p:sp>
        <p:sp>
          <p:nvSpPr>
            <p:cNvPr id="18" name="TextBox 18">
              <a:extLst>
                <a:ext uri="{FF2B5EF4-FFF2-40B4-BE49-F238E27FC236}">
                  <a16:creationId xmlns:a16="http://schemas.microsoft.com/office/drawing/2014/main" id="{A94C0696-9111-C29C-90DA-699A66C5B15F}"/>
                </a:ext>
              </a:extLst>
            </p:cNvPr>
            <p:cNvSpPr txBox="1"/>
            <p:nvPr/>
          </p:nvSpPr>
          <p:spPr>
            <a:xfrm>
              <a:off x="0" y="-47625"/>
              <a:ext cx="812800" cy="860425"/>
            </a:xfrm>
            <a:prstGeom prst="rect">
              <a:avLst/>
            </a:prstGeom>
          </p:spPr>
          <p:txBody>
            <a:bodyPr lIns="33867" tIns="33867" rIns="33867" bIns="33867" rtlCol="0" anchor="ctr"/>
            <a:lstStyle/>
            <a:p>
              <a:pPr algn="ctr">
                <a:lnSpc>
                  <a:spcPts val="2240"/>
                </a:lnSpc>
              </a:pPr>
              <a:endParaRPr sz="1667" b="1"/>
            </a:p>
          </p:txBody>
        </p:sp>
      </p:grpSp>
      <p:sp>
        <p:nvSpPr>
          <p:cNvPr id="19" name="TextBox 19">
            <a:extLst>
              <a:ext uri="{FF2B5EF4-FFF2-40B4-BE49-F238E27FC236}">
                <a16:creationId xmlns:a16="http://schemas.microsoft.com/office/drawing/2014/main" id="{2C99C0FD-7617-325D-5B44-520CD2859237}"/>
              </a:ext>
            </a:extLst>
          </p:cNvPr>
          <p:cNvSpPr txBox="1"/>
          <p:nvPr/>
        </p:nvSpPr>
        <p:spPr>
          <a:xfrm>
            <a:off x="5994400" y="3442930"/>
            <a:ext cx="5511800" cy="243656"/>
          </a:xfrm>
          <a:prstGeom prst="rect">
            <a:avLst/>
          </a:prstGeom>
        </p:spPr>
        <p:txBody>
          <a:bodyPr wrap="square" lIns="0" tIns="0" rIns="0" bIns="0" rtlCol="0" anchor="t">
            <a:spAutoFit/>
          </a:bodyPr>
          <a:lstStyle/>
          <a:p>
            <a:pPr>
              <a:lnSpc>
                <a:spcPts val="1867"/>
              </a:lnSpc>
            </a:pP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Đối</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tượng</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Ảnh</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hưởng</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thói</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quen</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sinh</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hoạt</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không</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điều</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độ</a:t>
            </a:r>
            <a:endPar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grpSp>
        <p:nvGrpSpPr>
          <p:cNvPr id="20" name="Group 20">
            <a:extLst>
              <a:ext uri="{FF2B5EF4-FFF2-40B4-BE49-F238E27FC236}">
                <a16:creationId xmlns:a16="http://schemas.microsoft.com/office/drawing/2014/main" id="{3B0477C6-02C7-9FFA-6054-A8EB0F9C7569}"/>
              </a:ext>
            </a:extLst>
          </p:cNvPr>
          <p:cNvGrpSpPr/>
          <p:nvPr/>
        </p:nvGrpSpPr>
        <p:grpSpPr>
          <a:xfrm>
            <a:off x="5713264" y="4482811"/>
            <a:ext cx="4362309" cy="243656"/>
            <a:chOff x="0" y="-47625"/>
            <a:chExt cx="8724618" cy="487312"/>
          </a:xfrm>
        </p:grpSpPr>
        <p:grpSp>
          <p:nvGrpSpPr>
            <p:cNvPr id="21" name="Group 21">
              <a:extLst>
                <a:ext uri="{FF2B5EF4-FFF2-40B4-BE49-F238E27FC236}">
                  <a16:creationId xmlns:a16="http://schemas.microsoft.com/office/drawing/2014/main" id="{5069B167-67D1-FD98-A4EA-D40139AE89BC}"/>
                </a:ext>
              </a:extLst>
            </p:cNvPr>
            <p:cNvGrpSpPr/>
            <p:nvPr/>
          </p:nvGrpSpPr>
          <p:grpSpPr>
            <a:xfrm>
              <a:off x="0" y="69854"/>
              <a:ext cx="384091" cy="363235"/>
              <a:chOff x="0" y="-47625"/>
              <a:chExt cx="909826" cy="860425"/>
            </a:xfrm>
          </p:grpSpPr>
          <p:sp>
            <p:nvSpPr>
              <p:cNvPr id="22" name="Freeform 22">
                <a:extLst>
                  <a:ext uri="{FF2B5EF4-FFF2-40B4-BE49-F238E27FC236}">
                    <a16:creationId xmlns:a16="http://schemas.microsoft.com/office/drawing/2014/main" id="{2464DD45-E368-6921-A16A-226194829A70}"/>
                  </a:ext>
                </a:extLst>
              </p:cNvPr>
              <p:cNvSpPr/>
              <p:nvPr/>
            </p:nvSpPr>
            <p:spPr>
              <a:xfrm>
                <a:off x="0" y="0"/>
                <a:ext cx="812801" cy="808182"/>
              </a:xfrm>
              <a:custGeom>
                <a:avLst/>
                <a:gdLst/>
                <a:ahLst/>
                <a:cxnLst/>
                <a:rect l="l" t="t" r="r" b="b"/>
                <a:pathLst>
                  <a:path w="909826" h="812800">
                    <a:moveTo>
                      <a:pt x="0" y="0"/>
                    </a:moveTo>
                    <a:lnTo>
                      <a:pt x="909826" y="0"/>
                    </a:lnTo>
                    <a:lnTo>
                      <a:pt x="909826" y="812800"/>
                    </a:lnTo>
                    <a:lnTo>
                      <a:pt x="0" y="812800"/>
                    </a:lnTo>
                    <a:close/>
                  </a:path>
                </a:pathLst>
              </a:custGeom>
              <a:solidFill>
                <a:srgbClr val="000000"/>
              </a:solidFill>
            </p:spPr>
            <p:txBody>
              <a:bodyPr/>
              <a:lstStyle/>
              <a:p>
                <a:endParaRPr lang="en-US" sz="1667" b="1"/>
              </a:p>
            </p:txBody>
          </p:sp>
          <p:sp>
            <p:nvSpPr>
              <p:cNvPr id="23" name="TextBox 23">
                <a:extLst>
                  <a:ext uri="{FF2B5EF4-FFF2-40B4-BE49-F238E27FC236}">
                    <a16:creationId xmlns:a16="http://schemas.microsoft.com/office/drawing/2014/main" id="{E9ED5BD5-19C7-C68A-B6C4-0CD3C686675A}"/>
                  </a:ext>
                </a:extLst>
              </p:cNvPr>
              <p:cNvSpPr txBox="1"/>
              <p:nvPr/>
            </p:nvSpPr>
            <p:spPr>
              <a:xfrm>
                <a:off x="0" y="-47625"/>
                <a:ext cx="909826" cy="860425"/>
              </a:xfrm>
              <a:prstGeom prst="rect">
                <a:avLst/>
              </a:prstGeom>
            </p:spPr>
            <p:txBody>
              <a:bodyPr lIns="33867" tIns="33867" rIns="33867" bIns="33867" rtlCol="0" anchor="ctr"/>
              <a:lstStyle/>
              <a:p>
                <a:pPr algn="ctr">
                  <a:lnSpc>
                    <a:spcPts val="2240"/>
                  </a:lnSpc>
                </a:pPr>
                <a:endParaRPr sz="1667" b="1"/>
              </a:p>
            </p:txBody>
          </p:sp>
        </p:grpSp>
        <p:sp>
          <p:nvSpPr>
            <p:cNvPr id="24" name="TextBox 24">
              <a:extLst>
                <a:ext uri="{FF2B5EF4-FFF2-40B4-BE49-F238E27FC236}">
                  <a16:creationId xmlns:a16="http://schemas.microsoft.com/office/drawing/2014/main" id="{97638D46-F4AC-57C4-8D59-D75D7E4591D9}"/>
                </a:ext>
              </a:extLst>
            </p:cNvPr>
            <p:cNvSpPr txBox="1"/>
            <p:nvPr/>
          </p:nvSpPr>
          <p:spPr>
            <a:xfrm>
              <a:off x="629392" y="-47625"/>
              <a:ext cx="8095226" cy="487312"/>
            </a:xfrm>
            <a:prstGeom prst="rect">
              <a:avLst/>
            </a:prstGeom>
          </p:spPr>
          <p:txBody>
            <a:bodyPr lIns="0" tIns="0" rIns="0" bIns="0" rtlCol="0" anchor="t">
              <a:spAutoFit/>
            </a:bodyPr>
            <a:lstStyle/>
            <a:p>
              <a:pPr>
                <a:lnSpc>
                  <a:spcPts val="1867"/>
                </a:lnSpc>
              </a:pP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Khách</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thể</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Kết</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quả</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học</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tập</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của</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sinh</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viên</a:t>
              </a:r>
              <a:endPar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grpSp>
      <p:grpSp>
        <p:nvGrpSpPr>
          <p:cNvPr id="25" name="Group 25">
            <a:extLst>
              <a:ext uri="{FF2B5EF4-FFF2-40B4-BE49-F238E27FC236}">
                <a16:creationId xmlns:a16="http://schemas.microsoft.com/office/drawing/2014/main" id="{6CDCD95E-CD28-C68C-B037-EC7209A4C703}"/>
              </a:ext>
            </a:extLst>
          </p:cNvPr>
          <p:cNvGrpSpPr/>
          <p:nvPr/>
        </p:nvGrpSpPr>
        <p:grpSpPr>
          <a:xfrm>
            <a:off x="5713264" y="5378772"/>
            <a:ext cx="5853192" cy="243656"/>
            <a:chOff x="0" y="-47625"/>
            <a:chExt cx="11706384" cy="487312"/>
          </a:xfrm>
        </p:grpSpPr>
        <p:grpSp>
          <p:nvGrpSpPr>
            <p:cNvPr id="26" name="Group 26">
              <a:extLst>
                <a:ext uri="{FF2B5EF4-FFF2-40B4-BE49-F238E27FC236}">
                  <a16:creationId xmlns:a16="http://schemas.microsoft.com/office/drawing/2014/main" id="{B34E8C20-0334-A691-E669-FCE9123E7EEB}"/>
                </a:ext>
              </a:extLst>
            </p:cNvPr>
            <p:cNvGrpSpPr/>
            <p:nvPr/>
          </p:nvGrpSpPr>
          <p:grpSpPr>
            <a:xfrm>
              <a:off x="0" y="69854"/>
              <a:ext cx="384091" cy="363235"/>
              <a:chOff x="0" y="-47625"/>
              <a:chExt cx="909826" cy="860425"/>
            </a:xfrm>
          </p:grpSpPr>
          <p:sp>
            <p:nvSpPr>
              <p:cNvPr id="27" name="Freeform 27">
                <a:extLst>
                  <a:ext uri="{FF2B5EF4-FFF2-40B4-BE49-F238E27FC236}">
                    <a16:creationId xmlns:a16="http://schemas.microsoft.com/office/drawing/2014/main" id="{A2900A25-E4E3-CABF-9345-9C3B8188687C}"/>
                  </a:ext>
                </a:extLst>
              </p:cNvPr>
              <p:cNvSpPr/>
              <p:nvPr/>
            </p:nvSpPr>
            <p:spPr>
              <a:xfrm>
                <a:off x="0" y="0"/>
                <a:ext cx="812801" cy="808182"/>
              </a:xfrm>
              <a:custGeom>
                <a:avLst/>
                <a:gdLst/>
                <a:ahLst/>
                <a:cxnLst/>
                <a:rect l="l" t="t" r="r" b="b"/>
                <a:pathLst>
                  <a:path w="909826" h="812800">
                    <a:moveTo>
                      <a:pt x="0" y="0"/>
                    </a:moveTo>
                    <a:lnTo>
                      <a:pt x="909826" y="0"/>
                    </a:lnTo>
                    <a:lnTo>
                      <a:pt x="909826" y="812800"/>
                    </a:lnTo>
                    <a:lnTo>
                      <a:pt x="0" y="812800"/>
                    </a:lnTo>
                    <a:close/>
                  </a:path>
                </a:pathLst>
              </a:custGeom>
              <a:solidFill>
                <a:srgbClr val="000000"/>
              </a:solidFill>
            </p:spPr>
            <p:txBody>
              <a:bodyPr/>
              <a:lstStyle/>
              <a:p>
                <a:endParaRPr lang="en-US" sz="1667" b="1"/>
              </a:p>
            </p:txBody>
          </p:sp>
          <p:sp>
            <p:nvSpPr>
              <p:cNvPr id="28" name="TextBox 28">
                <a:extLst>
                  <a:ext uri="{FF2B5EF4-FFF2-40B4-BE49-F238E27FC236}">
                    <a16:creationId xmlns:a16="http://schemas.microsoft.com/office/drawing/2014/main" id="{8970F18B-E619-3BF1-AAD7-57379C53AB08}"/>
                  </a:ext>
                </a:extLst>
              </p:cNvPr>
              <p:cNvSpPr txBox="1"/>
              <p:nvPr/>
            </p:nvSpPr>
            <p:spPr>
              <a:xfrm>
                <a:off x="0" y="-47625"/>
                <a:ext cx="909826" cy="860425"/>
              </a:xfrm>
              <a:prstGeom prst="rect">
                <a:avLst/>
              </a:prstGeom>
            </p:spPr>
            <p:txBody>
              <a:bodyPr lIns="33867" tIns="33867" rIns="33867" bIns="33867" rtlCol="0" anchor="ctr"/>
              <a:lstStyle/>
              <a:p>
                <a:pPr algn="ctr">
                  <a:lnSpc>
                    <a:spcPts val="2240"/>
                  </a:lnSpc>
                </a:pPr>
                <a:endParaRPr sz="1667" b="1"/>
              </a:p>
            </p:txBody>
          </p:sp>
        </p:grpSp>
        <p:sp>
          <p:nvSpPr>
            <p:cNvPr id="29" name="TextBox 29">
              <a:extLst>
                <a:ext uri="{FF2B5EF4-FFF2-40B4-BE49-F238E27FC236}">
                  <a16:creationId xmlns:a16="http://schemas.microsoft.com/office/drawing/2014/main" id="{84B9E478-9E42-3017-B460-75FC708FB7DF}"/>
                </a:ext>
              </a:extLst>
            </p:cNvPr>
            <p:cNvSpPr txBox="1"/>
            <p:nvPr/>
          </p:nvSpPr>
          <p:spPr>
            <a:xfrm>
              <a:off x="629392" y="-47625"/>
              <a:ext cx="11076992" cy="487312"/>
            </a:xfrm>
            <a:prstGeom prst="rect">
              <a:avLst/>
            </a:prstGeom>
          </p:spPr>
          <p:txBody>
            <a:bodyPr wrap="square" lIns="0" tIns="0" rIns="0" bIns="0" rtlCol="0" anchor="t">
              <a:spAutoFit/>
            </a:bodyPr>
            <a:lstStyle/>
            <a:p>
              <a:pPr>
                <a:lnSpc>
                  <a:spcPts val="1867"/>
                </a:lnSpc>
              </a:pP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Phạm vi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nghiên</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cứu</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Sinh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viên</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các</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trường</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cao</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đẳng</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đại</a:t>
              </a:r>
              <a:r>
                <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1667"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học</a:t>
              </a:r>
              <a:endParaRPr lang="en-US" sz="1667"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grpSp>
      <p:sp>
        <p:nvSpPr>
          <p:cNvPr id="31" name="TextBox 31">
            <a:extLst>
              <a:ext uri="{FF2B5EF4-FFF2-40B4-BE49-F238E27FC236}">
                <a16:creationId xmlns:a16="http://schemas.microsoft.com/office/drawing/2014/main" id="{8A82D3F0-A7B4-BBC7-8C67-B12C395CFE5B}"/>
              </a:ext>
            </a:extLst>
          </p:cNvPr>
          <p:cNvSpPr txBox="1"/>
          <p:nvPr/>
        </p:nvSpPr>
        <p:spPr>
          <a:xfrm>
            <a:off x="5651532" y="711363"/>
            <a:ext cx="6032469" cy="1539268"/>
          </a:xfrm>
          <a:prstGeom prst="rect">
            <a:avLst/>
          </a:prstGeom>
        </p:spPr>
        <p:txBody>
          <a:bodyPr wrap="square" lIns="0" tIns="0" rIns="0" bIns="0" rtlCol="0" anchor="t">
            <a:spAutoFit/>
          </a:bodyPr>
          <a:lstStyle/>
          <a:p>
            <a:pPr algn="l"/>
            <a:r>
              <a:rPr lang="en-US" sz="3334" b="1" dirty="0" err="1">
                <a:solidFill>
                  <a:srgbClr val="000000"/>
                </a:solidFill>
                <a:latin typeface="Roboto Bold"/>
                <a:ea typeface="Roboto Bold"/>
                <a:cs typeface="Roboto Bold"/>
                <a:sym typeface="Roboto Bold"/>
              </a:rPr>
              <a:t>Phân</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tích</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ảnh</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hưởng</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thói</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quen</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sinh</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hoạt</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không</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điều</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độ</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đến</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kết</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quả</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học</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tập</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sinh</a:t>
            </a:r>
            <a:r>
              <a:rPr lang="en-US" sz="3334" b="1" dirty="0">
                <a:solidFill>
                  <a:srgbClr val="000000"/>
                </a:solidFill>
                <a:latin typeface="Roboto Bold"/>
                <a:ea typeface="Roboto Bold"/>
                <a:cs typeface="Roboto Bold"/>
                <a:sym typeface="Roboto Bold"/>
              </a:rPr>
              <a:t> </a:t>
            </a:r>
            <a:r>
              <a:rPr lang="en-US" sz="3334" b="1" dirty="0" err="1">
                <a:solidFill>
                  <a:srgbClr val="000000"/>
                </a:solidFill>
                <a:latin typeface="Roboto Bold"/>
                <a:ea typeface="Roboto Bold"/>
                <a:cs typeface="Roboto Bold"/>
                <a:sym typeface="Roboto Bold"/>
              </a:rPr>
              <a:t>viên</a:t>
            </a:r>
            <a:endParaRPr lang="en-US" sz="3334" b="1" dirty="0">
              <a:solidFill>
                <a:srgbClr val="000000"/>
              </a:solidFill>
              <a:latin typeface="Roboto Bold"/>
              <a:ea typeface="Roboto Bold"/>
              <a:cs typeface="Roboto Bold"/>
              <a:sym typeface="Roboto Bold"/>
            </a:endParaRPr>
          </a:p>
        </p:txBody>
      </p:sp>
    </p:spTree>
    <p:extLst>
      <p:ext uri="{BB962C8B-B14F-4D97-AF65-F5344CB8AC3E}">
        <p14:creationId xmlns:p14="http://schemas.microsoft.com/office/powerpoint/2010/main" val="936647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4F47A-C50E-CEE7-935E-0EA4000BD06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2210027-87A2-A92F-1CCB-915C6864B22D}"/>
              </a:ext>
            </a:extLst>
          </p:cNvPr>
          <p:cNvGrpSpPr/>
          <p:nvPr/>
        </p:nvGrpSpPr>
        <p:grpSpPr>
          <a:xfrm>
            <a:off x="-88303" y="-113533"/>
            <a:ext cx="12381222" cy="3066165"/>
            <a:chOff x="0" y="0"/>
            <a:chExt cx="5587333" cy="1383683"/>
          </a:xfrm>
        </p:grpSpPr>
        <p:sp>
          <p:nvSpPr>
            <p:cNvPr id="3" name="Freeform 3">
              <a:extLst>
                <a:ext uri="{FF2B5EF4-FFF2-40B4-BE49-F238E27FC236}">
                  <a16:creationId xmlns:a16="http://schemas.microsoft.com/office/drawing/2014/main" id="{1BFC4F74-5BEC-FE7C-CCAD-DD2D03018E7F}"/>
                </a:ext>
              </a:extLst>
            </p:cNvPr>
            <p:cNvSpPr/>
            <p:nvPr/>
          </p:nvSpPr>
          <p:spPr>
            <a:xfrm>
              <a:off x="0" y="0"/>
              <a:ext cx="5587333" cy="1383683"/>
            </a:xfrm>
            <a:custGeom>
              <a:avLst/>
              <a:gdLst/>
              <a:ahLst/>
              <a:cxnLst/>
              <a:rect l="l" t="t" r="r" b="b"/>
              <a:pathLst>
                <a:path w="5587333" h="1383683">
                  <a:moveTo>
                    <a:pt x="0" y="0"/>
                  </a:moveTo>
                  <a:lnTo>
                    <a:pt x="5587333" y="0"/>
                  </a:lnTo>
                  <a:lnTo>
                    <a:pt x="5587333" y="1383683"/>
                  </a:lnTo>
                  <a:lnTo>
                    <a:pt x="0" y="1383683"/>
                  </a:lnTo>
                  <a:close/>
                </a:path>
              </a:pathLst>
            </a:custGeom>
            <a:solidFill>
              <a:srgbClr val="EBE2D6"/>
            </a:solidFill>
          </p:spPr>
          <p:txBody>
            <a:bodyPr/>
            <a:lstStyle/>
            <a:p>
              <a:endParaRPr lang="en-US" sz="1200"/>
            </a:p>
          </p:txBody>
        </p:sp>
        <p:sp>
          <p:nvSpPr>
            <p:cNvPr id="4" name="TextBox 4">
              <a:extLst>
                <a:ext uri="{FF2B5EF4-FFF2-40B4-BE49-F238E27FC236}">
                  <a16:creationId xmlns:a16="http://schemas.microsoft.com/office/drawing/2014/main" id="{A0BB35E1-8A1C-4B0B-D063-982F824D1033}"/>
                </a:ext>
              </a:extLst>
            </p:cNvPr>
            <p:cNvSpPr txBox="1"/>
            <p:nvPr/>
          </p:nvSpPr>
          <p:spPr>
            <a:xfrm>
              <a:off x="0" y="-38100"/>
              <a:ext cx="5587333" cy="1421783"/>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a:extLst>
              <a:ext uri="{FF2B5EF4-FFF2-40B4-BE49-F238E27FC236}">
                <a16:creationId xmlns:a16="http://schemas.microsoft.com/office/drawing/2014/main" id="{BD3C944B-6C68-BAAC-2A51-A8369A32B845}"/>
              </a:ext>
            </a:extLst>
          </p:cNvPr>
          <p:cNvGrpSpPr/>
          <p:nvPr/>
        </p:nvGrpSpPr>
        <p:grpSpPr>
          <a:xfrm>
            <a:off x="685800" y="2286001"/>
            <a:ext cx="446763" cy="2514600"/>
            <a:chOff x="0" y="0"/>
            <a:chExt cx="201656" cy="1261869"/>
          </a:xfrm>
        </p:grpSpPr>
        <p:sp>
          <p:nvSpPr>
            <p:cNvPr id="6" name="Freeform 6">
              <a:extLst>
                <a:ext uri="{FF2B5EF4-FFF2-40B4-BE49-F238E27FC236}">
                  <a16:creationId xmlns:a16="http://schemas.microsoft.com/office/drawing/2014/main" id="{D28DD502-3D3C-6F19-5519-12988E89C791}"/>
                </a:ext>
              </a:extLst>
            </p:cNvPr>
            <p:cNvSpPr/>
            <p:nvPr/>
          </p:nvSpPr>
          <p:spPr>
            <a:xfrm>
              <a:off x="0" y="0"/>
              <a:ext cx="201656" cy="1261869"/>
            </a:xfrm>
            <a:custGeom>
              <a:avLst/>
              <a:gdLst/>
              <a:ahLst/>
              <a:cxnLst/>
              <a:rect l="l" t="t" r="r" b="b"/>
              <a:pathLst>
                <a:path w="201656" h="1261869">
                  <a:moveTo>
                    <a:pt x="0" y="0"/>
                  </a:moveTo>
                  <a:lnTo>
                    <a:pt x="201656" y="0"/>
                  </a:lnTo>
                  <a:lnTo>
                    <a:pt x="201656" y="1261869"/>
                  </a:lnTo>
                  <a:lnTo>
                    <a:pt x="0" y="1261869"/>
                  </a:lnTo>
                  <a:close/>
                </a:path>
              </a:pathLst>
            </a:custGeom>
            <a:solidFill>
              <a:srgbClr val="202020"/>
            </a:solidFill>
          </p:spPr>
          <p:txBody>
            <a:bodyPr/>
            <a:lstStyle/>
            <a:p>
              <a:endParaRPr lang="en-US" sz="1200"/>
            </a:p>
          </p:txBody>
        </p:sp>
        <p:sp>
          <p:nvSpPr>
            <p:cNvPr id="7" name="TextBox 7">
              <a:extLst>
                <a:ext uri="{FF2B5EF4-FFF2-40B4-BE49-F238E27FC236}">
                  <a16:creationId xmlns:a16="http://schemas.microsoft.com/office/drawing/2014/main" id="{716FB11D-38F7-BA53-58EF-D35BE1D6038C}"/>
                </a:ext>
              </a:extLst>
            </p:cNvPr>
            <p:cNvSpPr txBox="1"/>
            <p:nvPr/>
          </p:nvSpPr>
          <p:spPr>
            <a:xfrm>
              <a:off x="0" y="-47625"/>
              <a:ext cx="201656" cy="1309494"/>
            </a:xfrm>
            <a:prstGeom prst="rect">
              <a:avLst/>
            </a:prstGeom>
          </p:spPr>
          <p:txBody>
            <a:bodyPr lIns="33867" tIns="33867" rIns="33867" bIns="33867" rtlCol="0" anchor="ctr"/>
            <a:lstStyle/>
            <a:p>
              <a:pPr algn="ctr">
                <a:lnSpc>
                  <a:spcPts val="1493"/>
                </a:lnSpc>
              </a:pPr>
              <a:endParaRPr sz="1200"/>
            </a:p>
          </p:txBody>
        </p:sp>
      </p:grpSp>
      <p:grpSp>
        <p:nvGrpSpPr>
          <p:cNvPr id="10" name="Group 10">
            <a:extLst>
              <a:ext uri="{FF2B5EF4-FFF2-40B4-BE49-F238E27FC236}">
                <a16:creationId xmlns:a16="http://schemas.microsoft.com/office/drawing/2014/main" id="{FA944915-323A-06C9-B020-A083DA8FF5DB}"/>
              </a:ext>
            </a:extLst>
          </p:cNvPr>
          <p:cNvGrpSpPr/>
          <p:nvPr/>
        </p:nvGrpSpPr>
        <p:grpSpPr>
          <a:xfrm>
            <a:off x="8740893" y="2286001"/>
            <a:ext cx="446763" cy="2514600"/>
            <a:chOff x="0" y="0"/>
            <a:chExt cx="201656" cy="1261869"/>
          </a:xfrm>
        </p:grpSpPr>
        <p:sp>
          <p:nvSpPr>
            <p:cNvPr id="11" name="Freeform 11">
              <a:extLst>
                <a:ext uri="{FF2B5EF4-FFF2-40B4-BE49-F238E27FC236}">
                  <a16:creationId xmlns:a16="http://schemas.microsoft.com/office/drawing/2014/main" id="{C76BFF0B-37D5-7EC3-9787-34E203D73691}"/>
                </a:ext>
              </a:extLst>
            </p:cNvPr>
            <p:cNvSpPr/>
            <p:nvPr/>
          </p:nvSpPr>
          <p:spPr>
            <a:xfrm>
              <a:off x="0" y="0"/>
              <a:ext cx="201656" cy="1261869"/>
            </a:xfrm>
            <a:custGeom>
              <a:avLst/>
              <a:gdLst/>
              <a:ahLst/>
              <a:cxnLst/>
              <a:rect l="l" t="t" r="r" b="b"/>
              <a:pathLst>
                <a:path w="201656" h="1261869">
                  <a:moveTo>
                    <a:pt x="0" y="0"/>
                  </a:moveTo>
                  <a:lnTo>
                    <a:pt x="201656" y="0"/>
                  </a:lnTo>
                  <a:lnTo>
                    <a:pt x="201656" y="1261869"/>
                  </a:lnTo>
                  <a:lnTo>
                    <a:pt x="0" y="1261869"/>
                  </a:lnTo>
                  <a:close/>
                </a:path>
              </a:pathLst>
            </a:custGeom>
            <a:solidFill>
              <a:srgbClr val="202020"/>
            </a:solidFill>
          </p:spPr>
          <p:txBody>
            <a:bodyPr/>
            <a:lstStyle/>
            <a:p>
              <a:endParaRPr lang="en-US" sz="1200"/>
            </a:p>
          </p:txBody>
        </p:sp>
        <p:sp>
          <p:nvSpPr>
            <p:cNvPr id="12" name="TextBox 12">
              <a:extLst>
                <a:ext uri="{FF2B5EF4-FFF2-40B4-BE49-F238E27FC236}">
                  <a16:creationId xmlns:a16="http://schemas.microsoft.com/office/drawing/2014/main" id="{7BF5D4E9-FDC9-D1AF-0114-C8D45FD53FF7}"/>
                </a:ext>
              </a:extLst>
            </p:cNvPr>
            <p:cNvSpPr txBox="1"/>
            <p:nvPr/>
          </p:nvSpPr>
          <p:spPr>
            <a:xfrm>
              <a:off x="0" y="-47625"/>
              <a:ext cx="201656" cy="1309494"/>
            </a:xfrm>
            <a:prstGeom prst="rect">
              <a:avLst/>
            </a:prstGeom>
          </p:spPr>
          <p:txBody>
            <a:bodyPr lIns="33867" tIns="33867" rIns="33867" bIns="33867" rtlCol="0" anchor="ctr"/>
            <a:lstStyle/>
            <a:p>
              <a:pPr algn="ctr">
                <a:lnSpc>
                  <a:spcPts val="1493"/>
                </a:lnSpc>
              </a:pPr>
              <a:endParaRPr sz="1200"/>
            </a:p>
          </p:txBody>
        </p:sp>
      </p:grpSp>
      <p:grpSp>
        <p:nvGrpSpPr>
          <p:cNvPr id="15" name="Group 15">
            <a:extLst>
              <a:ext uri="{FF2B5EF4-FFF2-40B4-BE49-F238E27FC236}">
                <a16:creationId xmlns:a16="http://schemas.microsoft.com/office/drawing/2014/main" id="{CD772D87-1FE1-7205-6215-C7877E8D73AC}"/>
              </a:ext>
            </a:extLst>
          </p:cNvPr>
          <p:cNvGrpSpPr/>
          <p:nvPr/>
        </p:nvGrpSpPr>
        <p:grpSpPr>
          <a:xfrm>
            <a:off x="4713346" y="2286000"/>
            <a:ext cx="446763" cy="2516049"/>
            <a:chOff x="0" y="0"/>
            <a:chExt cx="201656" cy="1261869"/>
          </a:xfrm>
        </p:grpSpPr>
        <p:sp>
          <p:nvSpPr>
            <p:cNvPr id="16" name="Freeform 16">
              <a:extLst>
                <a:ext uri="{FF2B5EF4-FFF2-40B4-BE49-F238E27FC236}">
                  <a16:creationId xmlns:a16="http://schemas.microsoft.com/office/drawing/2014/main" id="{BD4B93F5-5268-4191-C471-01A2870CC45E}"/>
                </a:ext>
              </a:extLst>
            </p:cNvPr>
            <p:cNvSpPr/>
            <p:nvPr/>
          </p:nvSpPr>
          <p:spPr>
            <a:xfrm>
              <a:off x="0" y="0"/>
              <a:ext cx="201656" cy="1261869"/>
            </a:xfrm>
            <a:custGeom>
              <a:avLst/>
              <a:gdLst/>
              <a:ahLst/>
              <a:cxnLst/>
              <a:rect l="l" t="t" r="r" b="b"/>
              <a:pathLst>
                <a:path w="201656" h="1261869">
                  <a:moveTo>
                    <a:pt x="0" y="0"/>
                  </a:moveTo>
                  <a:lnTo>
                    <a:pt x="201656" y="0"/>
                  </a:lnTo>
                  <a:lnTo>
                    <a:pt x="201656" y="1261869"/>
                  </a:lnTo>
                  <a:lnTo>
                    <a:pt x="0" y="1261869"/>
                  </a:lnTo>
                  <a:close/>
                </a:path>
              </a:pathLst>
            </a:custGeom>
            <a:solidFill>
              <a:srgbClr val="202020"/>
            </a:solidFill>
          </p:spPr>
          <p:txBody>
            <a:bodyPr/>
            <a:lstStyle/>
            <a:p>
              <a:endParaRPr lang="en-US" sz="1200"/>
            </a:p>
          </p:txBody>
        </p:sp>
        <p:sp>
          <p:nvSpPr>
            <p:cNvPr id="17" name="TextBox 17">
              <a:extLst>
                <a:ext uri="{FF2B5EF4-FFF2-40B4-BE49-F238E27FC236}">
                  <a16:creationId xmlns:a16="http://schemas.microsoft.com/office/drawing/2014/main" id="{DD5F6CE5-FE37-3437-DDBE-A94BBF2835E2}"/>
                </a:ext>
              </a:extLst>
            </p:cNvPr>
            <p:cNvSpPr txBox="1"/>
            <p:nvPr/>
          </p:nvSpPr>
          <p:spPr>
            <a:xfrm>
              <a:off x="0" y="-47625"/>
              <a:ext cx="201656" cy="1309494"/>
            </a:xfrm>
            <a:prstGeom prst="rect">
              <a:avLst/>
            </a:prstGeom>
          </p:spPr>
          <p:txBody>
            <a:bodyPr lIns="33867" tIns="33867" rIns="33867" bIns="33867" rtlCol="0" anchor="ctr"/>
            <a:lstStyle/>
            <a:p>
              <a:pPr algn="ctr">
                <a:lnSpc>
                  <a:spcPts val="1493"/>
                </a:lnSpc>
              </a:pPr>
              <a:endParaRPr sz="1200"/>
            </a:p>
          </p:txBody>
        </p:sp>
      </p:grpSp>
      <p:grpSp>
        <p:nvGrpSpPr>
          <p:cNvPr id="18" name="Group 18">
            <a:extLst>
              <a:ext uri="{FF2B5EF4-FFF2-40B4-BE49-F238E27FC236}">
                <a16:creationId xmlns:a16="http://schemas.microsoft.com/office/drawing/2014/main" id="{EAF74635-3901-BB46-7B11-8488ADADBC83}"/>
              </a:ext>
            </a:extLst>
          </p:cNvPr>
          <p:cNvGrpSpPr/>
          <p:nvPr/>
        </p:nvGrpSpPr>
        <p:grpSpPr>
          <a:xfrm>
            <a:off x="1249932" y="2286001"/>
            <a:ext cx="2198353" cy="2514600"/>
            <a:chOff x="0" y="0"/>
            <a:chExt cx="510874" cy="649674"/>
          </a:xfrm>
        </p:grpSpPr>
        <p:sp>
          <p:nvSpPr>
            <p:cNvPr id="19" name="Freeform 19">
              <a:extLst>
                <a:ext uri="{FF2B5EF4-FFF2-40B4-BE49-F238E27FC236}">
                  <a16:creationId xmlns:a16="http://schemas.microsoft.com/office/drawing/2014/main" id="{2D0A2650-4715-7C57-441D-B4BA932D53D5}"/>
                </a:ext>
              </a:extLst>
            </p:cNvPr>
            <p:cNvSpPr/>
            <p:nvPr/>
          </p:nvSpPr>
          <p:spPr>
            <a:xfrm>
              <a:off x="0" y="0"/>
              <a:ext cx="510874" cy="649674"/>
            </a:xfrm>
            <a:custGeom>
              <a:avLst/>
              <a:gdLst/>
              <a:ahLst/>
              <a:cxnLst/>
              <a:rect l="l" t="t" r="r" b="b"/>
              <a:pathLst>
                <a:path w="510874" h="649674">
                  <a:moveTo>
                    <a:pt x="0" y="0"/>
                  </a:moveTo>
                  <a:lnTo>
                    <a:pt x="510874" y="0"/>
                  </a:lnTo>
                  <a:lnTo>
                    <a:pt x="510874" y="649674"/>
                  </a:lnTo>
                  <a:lnTo>
                    <a:pt x="0" y="649674"/>
                  </a:lnTo>
                  <a:close/>
                </a:path>
              </a:pathLst>
            </a:custGeom>
            <a:blipFill>
              <a:blip r:embed="rId3">
                <a:extLst>
                  <a:ext uri="{28A0092B-C50C-407E-A947-70E740481C1C}">
                    <a14:useLocalDpi xmlns:a14="http://schemas.microsoft.com/office/drawing/2010/main" val="0"/>
                  </a:ext>
                </a:extLst>
              </a:blip>
              <a:stretch>
                <a:fillRect/>
              </a:stretch>
            </a:blipFill>
          </p:spPr>
          <p:txBody>
            <a:bodyPr/>
            <a:lstStyle/>
            <a:p>
              <a:endParaRPr lang="en-US" sz="1200" dirty="0"/>
            </a:p>
          </p:txBody>
        </p:sp>
      </p:grpSp>
      <p:grpSp>
        <p:nvGrpSpPr>
          <p:cNvPr id="20" name="Group 20">
            <a:extLst>
              <a:ext uri="{FF2B5EF4-FFF2-40B4-BE49-F238E27FC236}">
                <a16:creationId xmlns:a16="http://schemas.microsoft.com/office/drawing/2014/main" id="{158BE80D-F199-4AB2-82CB-DAC300F5AE97}"/>
              </a:ext>
            </a:extLst>
          </p:cNvPr>
          <p:cNvGrpSpPr/>
          <p:nvPr/>
        </p:nvGrpSpPr>
        <p:grpSpPr>
          <a:xfrm>
            <a:off x="11566456" y="6230044"/>
            <a:ext cx="282645" cy="285057"/>
            <a:chOff x="0" y="0"/>
            <a:chExt cx="205716" cy="207472"/>
          </a:xfrm>
        </p:grpSpPr>
        <p:sp>
          <p:nvSpPr>
            <p:cNvPr id="21" name="Freeform 21">
              <a:extLst>
                <a:ext uri="{FF2B5EF4-FFF2-40B4-BE49-F238E27FC236}">
                  <a16:creationId xmlns:a16="http://schemas.microsoft.com/office/drawing/2014/main" id="{D5E0255D-AA9E-7652-7D69-69C8372F3FAD}"/>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22" name="TextBox 22">
              <a:extLst>
                <a:ext uri="{FF2B5EF4-FFF2-40B4-BE49-F238E27FC236}">
                  <a16:creationId xmlns:a16="http://schemas.microsoft.com/office/drawing/2014/main" id="{685A860A-78F6-916B-B718-B1B56145F819}"/>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6</a:t>
              </a:r>
            </a:p>
          </p:txBody>
        </p:sp>
      </p:grpSp>
      <p:sp>
        <p:nvSpPr>
          <p:cNvPr id="23" name="TextBox 23">
            <a:extLst>
              <a:ext uri="{FF2B5EF4-FFF2-40B4-BE49-F238E27FC236}">
                <a16:creationId xmlns:a16="http://schemas.microsoft.com/office/drawing/2014/main" id="{15ECDA3E-2C19-F619-4BC5-3DF0F7CB429C}"/>
              </a:ext>
            </a:extLst>
          </p:cNvPr>
          <p:cNvSpPr txBox="1"/>
          <p:nvPr/>
        </p:nvSpPr>
        <p:spPr>
          <a:xfrm>
            <a:off x="685800" y="584200"/>
            <a:ext cx="5765800" cy="809517"/>
          </a:xfrm>
          <a:prstGeom prst="rect">
            <a:avLst/>
          </a:prstGeom>
        </p:spPr>
        <p:txBody>
          <a:bodyPr wrap="square" lIns="0" tIns="0" rIns="0" bIns="0" rtlCol="0" anchor="t">
            <a:spAutoFit/>
          </a:bodyPr>
          <a:lstStyle/>
          <a:p>
            <a:pPr>
              <a:lnSpc>
                <a:spcPts val="7012"/>
              </a:lnSpc>
            </a:pPr>
            <a:r>
              <a:rPr lang="en-US" sz="4667" b="1" spc="-165" dirty="0" err="1">
                <a:solidFill>
                  <a:srgbClr val="000000"/>
                </a:solidFill>
                <a:latin typeface="Roboto Bold"/>
                <a:ea typeface="Roboto Bold"/>
                <a:cs typeface="Roboto Bold"/>
                <a:sym typeface="Roboto Bold"/>
              </a:rPr>
              <a:t>Nhiệm</a:t>
            </a:r>
            <a:r>
              <a:rPr lang="en-US" sz="4667" b="1" spc="-165" dirty="0">
                <a:solidFill>
                  <a:srgbClr val="000000"/>
                </a:solidFill>
                <a:latin typeface="Roboto Bold"/>
                <a:ea typeface="Roboto Bold"/>
                <a:cs typeface="Roboto Bold"/>
                <a:sym typeface="Roboto Bold"/>
              </a:rPr>
              <a:t> </a:t>
            </a:r>
            <a:r>
              <a:rPr lang="en-US" sz="4667" b="1" spc="-165" dirty="0" err="1">
                <a:solidFill>
                  <a:srgbClr val="000000"/>
                </a:solidFill>
                <a:latin typeface="Roboto Bold"/>
                <a:ea typeface="Roboto Bold"/>
                <a:cs typeface="Roboto Bold"/>
                <a:sym typeface="Roboto Bold"/>
              </a:rPr>
              <a:t>vụ</a:t>
            </a:r>
            <a:r>
              <a:rPr lang="en-US" sz="4667" b="1" spc="-165" dirty="0">
                <a:solidFill>
                  <a:srgbClr val="000000"/>
                </a:solidFill>
                <a:latin typeface="Roboto Bold"/>
                <a:ea typeface="Roboto Bold"/>
                <a:cs typeface="Roboto Bold"/>
                <a:sym typeface="Roboto Bold"/>
              </a:rPr>
              <a:t> </a:t>
            </a:r>
            <a:r>
              <a:rPr lang="en-US" sz="4667" b="1" spc="-165" dirty="0" err="1">
                <a:solidFill>
                  <a:srgbClr val="000000"/>
                </a:solidFill>
                <a:latin typeface="Roboto Bold"/>
                <a:ea typeface="Roboto Bold"/>
                <a:cs typeface="Roboto Bold"/>
                <a:sym typeface="Roboto Bold"/>
              </a:rPr>
              <a:t>nghiên</a:t>
            </a:r>
            <a:r>
              <a:rPr lang="en-US" sz="4667" b="1" spc="-165" dirty="0">
                <a:solidFill>
                  <a:srgbClr val="000000"/>
                </a:solidFill>
                <a:latin typeface="Roboto Bold"/>
                <a:ea typeface="Roboto Bold"/>
                <a:cs typeface="Roboto Bold"/>
                <a:sym typeface="Roboto Bold"/>
              </a:rPr>
              <a:t> </a:t>
            </a:r>
            <a:r>
              <a:rPr lang="en-US" sz="4667" b="1" spc="-165" dirty="0" err="1">
                <a:solidFill>
                  <a:srgbClr val="000000"/>
                </a:solidFill>
                <a:latin typeface="Roboto Bold"/>
                <a:ea typeface="Roboto Bold"/>
                <a:cs typeface="Roboto Bold"/>
                <a:sym typeface="Roboto Bold"/>
              </a:rPr>
              <a:t>cứu</a:t>
            </a:r>
            <a:endParaRPr lang="en-US" sz="4667" b="1" spc="-165" dirty="0">
              <a:solidFill>
                <a:srgbClr val="000000"/>
              </a:solidFill>
              <a:latin typeface="Roboto Bold"/>
              <a:ea typeface="Roboto Bold"/>
              <a:cs typeface="Roboto Bold"/>
              <a:sym typeface="Roboto Bold"/>
            </a:endParaRPr>
          </a:p>
        </p:txBody>
      </p:sp>
      <p:sp>
        <p:nvSpPr>
          <p:cNvPr id="25" name="TextBox 25">
            <a:extLst>
              <a:ext uri="{FF2B5EF4-FFF2-40B4-BE49-F238E27FC236}">
                <a16:creationId xmlns:a16="http://schemas.microsoft.com/office/drawing/2014/main" id="{9432EF3B-5108-B33E-DD98-5F09B392D6A7}"/>
              </a:ext>
            </a:extLst>
          </p:cNvPr>
          <p:cNvSpPr txBox="1"/>
          <p:nvPr/>
        </p:nvSpPr>
        <p:spPr>
          <a:xfrm rot="-5400000">
            <a:off x="8605174" y="2682976"/>
            <a:ext cx="736815" cy="294953"/>
          </a:xfrm>
          <a:prstGeom prst="rect">
            <a:avLst/>
          </a:prstGeom>
        </p:spPr>
        <p:txBody>
          <a:bodyPr wrap="square" lIns="0" tIns="0" rIns="0" bIns="0" rtlCol="0" anchor="t">
            <a:spAutoFit/>
          </a:bodyPr>
          <a:lstStyle/>
          <a:p>
            <a:pPr algn="r">
              <a:lnSpc>
                <a:spcPts val="2262"/>
              </a:lnSpc>
            </a:pPr>
            <a:r>
              <a:rPr lang="en-US" sz="2038" i="1" dirty="0">
                <a:solidFill>
                  <a:srgbClr val="FFFFFF"/>
                </a:solidFill>
                <a:latin typeface="Lato Italics"/>
                <a:ea typeface="Lato Italics"/>
                <a:cs typeface="Lato Italics"/>
                <a:sym typeface="Lato Italics"/>
              </a:rPr>
              <a:t>03</a:t>
            </a:r>
          </a:p>
        </p:txBody>
      </p:sp>
      <p:sp>
        <p:nvSpPr>
          <p:cNvPr id="26" name="TextBox 26">
            <a:extLst>
              <a:ext uri="{FF2B5EF4-FFF2-40B4-BE49-F238E27FC236}">
                <a16:creationId xmlns:a16="http://schemas.microsoft.com/office/drawing/2014/main" id="{718FA902-7512-4649-FC36-157352CA1836}"/>
              </a:ext>
            </a:extLst>
          </p:cNvPr>
          <p:cNvSpPr txBox="1"/>
          <p:nvPr/>
        </p:nvSpPr>
        <p:spPr>
          <a:xfrm rot="-5400000">
            <a:off x="4577415" y="2683188"/>
            <a:ext cx="737239" cy="294953"/>
          </a:xfrm>
          <a:prstGeom prst="rect">
            <a:avLst/>
          </a:prstGeom>
        </p:spPr>
        <p:txBody>
          <a:bodyPr wrap="square" lIns="0" tIns="0" rIns="0" bIns="0" rtlCol="0" anchor="t">
            <a:spAutoFit/>
          </a:bodyPr>
          <a:lstStyle/>
          <a:p>
            <a:pPr algn="r">
              <a:lnSpc>
                <a:spcPts val="2262"/>
              </a:lnSpc>
            </a:pPr>
            <a:r>
              <a:rPr lang="en-US" sz="2038" i="1" dirty="0">
                <a:solidFill>
                  <a:srgbClr val="FFFFFF"/>
                </a:solidFill>
                <a:latin typeface="Lato Italics"/>
                <a:ea typeface="Lato Italics"/>
                <a:cs typeface="Lato Italics"/>
                <a:sym typeface="Lato Italics"/>
              </a:rPr>
              <a:t>02</a:t>
            </a:r>
          </a:p>
        </p:txBody>
      </p:sp>
      <p:sp>
        <p:nvSpPr>
          <p:cNvPr id="27" name="TextBox 27">
            <a:extLst>
              <a:ext uri="{FF2B5EF4-FFF2-40B4-BE49-F238E27FC236}">
                <a16:creationId xmlns:a16="http://schemas.microsoft.com/office/drawing/2014/main" id="{21DCBB36-C314-73CB-5D4D-0BA450AC016E}"/>
              </a:ext>
            </a:extLst>
          </p:cNvPr>
          <p:cNvSpPr txBox="1"/>
          <p:nvPr/>
        </p:nvSpPr>
        <p:spPr>
          <a:xfrm rot="-5400000">
            <a:off x="550082" y="2682976"/>
            <a:ext cx="736815" cy="294953"/>
          </a:xfrm>
          <a:prstGeom prst="rect">
            <a:avLst/>
          </a:prstGeom>
        </p:spPr>
        <p:txBody>
          <a:bodyPr wrap="square" lIns="0" tIns="0" rIns="0" bIns="0" rtlCol="0" anchor="t">
            <a:spAutoFit/>
          </a:bodyPr>
          <a:lstStyle/>
          <a:p>
            <a:pPr algn="r">
              <a:lnSpc>
                <a:spcPts val="2262"/>
              </a:lnSpc>
            </a:pPr>
            <a:r>
              <a:rPr lang="en-US" sz="2038" i="1" dirty="0">
                <a:solidFill>
                  <a:srgbClr val="FFFFFF"/>
                </a:solidFill>
                <a:latin typeface="Lato Italics"/>
                <a:ea typeface="Lato Italics"/>
                <a:cs typeface="Lato Italics"/>
                <a:sym typeface="Lato Italics"/>
              </a:rPr>
              <a:t>01</a:t>
            </a:r>
          </a:p>
        </p:txBody>
      </p:sp>
      <p:sp>
        <p:nvSpPr>
          <p:cNvPr id="28" name="TextBox 28">
            <a:extLst>
              <a:ext uri="{FF2B5EF4-FFF2-40B4-BE49-F238E27FC236}">
                <a16:creationId xmlns:a16="http://schemas.microsoft.com/office/drawing/2014/main" id="{04E97ADA-8A90-56D6-1B2C-D032E54CAFB7}"/>
              </a:ext>
            </a:extLst>
          </p:cNvPr>
          <p:cNvSpPr txBox="1"/>
          <p:nvPr/>
        </p:nvSpPr>
        <p:spPr>
          <a:xfrm>
            <a:off x="666136" y="4964183"/>
            <a:ext cx="2938989" cy="1066702"/>
          </a:xfrm>
          <a:prstGeom prst="rect">
            <a:avLst/>
          </a:prstGeom>
        </p:spPr>
        <p:txBody>
          <a:bodyPr wrap="square" lIns="0" tIns="0" rIns="0" bIns="0" rtlCol="0" anchor="t">
            <a:spAutoFit/>
          </a:bodyPr>
          <a:lstStyle/>
          <a:p>
            <a:pPr algn="just"/>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Xác</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định</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nguyên</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nhân</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khiến</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sinh</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viên</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hình</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thành</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thói</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quen</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sinh</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hoạt</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không</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điều</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độ</a:t>
            </a:r>
            <a:endPar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1" name="TextBox 28">
            <a:extLst>
              <a:ext uri="{FF2B5EF4-FFF2-40B4-BE49-F238E27FC236}">
                <a16:creationId xmlns:a16="http://schemas.microsoft.com/office/drawing/2014/main" id="{88656340-7C98-6E71-7682-546CBA6A3EB6}"/>
              </a:ext>
            </a:extLst>
          </p:cNvPr>
          <p:cNvSpPr txBox="1"/>
          <p:nvPr/>
        </p:nvSpPr>
        <p:spPr>
          <a:xfrm>
            <a:off x="4691028" y="4964183"/>
            <a:ext cx="2938989" cy="1066702"/>
          </a:xfrm>
          <a:prstGeom prst="rect">
            <a:avLst/>
          </a:prstGeom>
        </p:spPr>
        <p:txBody>
          <a:bodyPr wrap="square" lIns="0" tIns="0" rIns="0" bIns="0" rtlCol="0" anchor="t">
            <a:spAutoFit/>
          </a:bodyPr>
          <a:lstStyle/>
          <a:p>
            <a:pPr algn="just"/>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Phân</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tích</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ảnh</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hưởng</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thói</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quen</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sinh</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hoạt</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không</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điều</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độ</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đến</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kết</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quả</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học</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tập</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sinh</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viên</a:t>
            </a:r>
            <a:endPar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4" name="TextBox 28">
            <a:extLst>
              <a:ext uri="{FF2B5EF4-FFF2-40B4-BE49-F238E27FC236}">
                <a16:creationId xmlns:a16="http://schemas.microsoft.com/office/drawing/2014/main" id="{694014B8-211E-B91C-5E5A-9BC561668C02}"/>
              </a:ext>
            </a:extLst>
          </p:cNvPr>
          <p:cNvSpPr txBox="1"/>
          <p:nvPr/>
        </p:nvSpPr>
        <p:spPr>
          <a:xfrm>
            <a:off x="8740893" y="4964183"/>
            <a:ext cx="2762484" cy="1333378"/>
          </a:xfrm>
          <a:prstGeom prst="rect">
            <a:avLst/>
          </a:prstGeom>
        </p:spPr>
        <p:txBody>
          <a:bodyPr wrap="square" lIns="0" tIns="0" rIns="0" bIns="0" rtlCol="0" anchor="t">
            <a:spAutoFit/>
          </a:bodyPr>
          <a:lstStyle/>
          <a:p>
            <a:pPr algn="just"/>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Đề</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xuất</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các</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biện</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pháp</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và</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khuyến</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nghị</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giúp</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duy</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trì</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sinh</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hoạt</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điều</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độ</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nâng</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cao</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kết</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quả</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học</a:t>
            </a:r>
            <a:r>
              <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1733" spc="2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tập</a:t>
            </a:r>
            <a:endParaRPr lang="en-US" sz="1733" spc="200" dirty="0">
              <a:solidFill>
                <a:srgbClr val="000000"/>
              </a:solidFill>
              <a:latin typeface="Lato" panose="020F0502020204030203" pitchFamily="34" charset="0"/>
              <a:ea typeface="Lato" panose="020F0502020204030203" pitchFamily="34" charset="0"/>
              <a:cs typeface="Lato" panose="020F0502020204030203" pitchFamily="34" charset="0"/>
              <a:sym typeface="Lato"/>
            </a:endParaRPr>
          </a:p>
        </p:txBody>
      </p:sp>
      <p:pic>
        <p:nvPicPr>
          <p:cNvPr id="35" name="Picture 34">
            <a:extLst>
              <a:ext uri="{FF2B5EF4-FFF2-40B4-BE49-F238E27FC236}">
                <a16:creationId xmlns:a16="http://schemas.microsoft.com/office/drawing/2014/main" id="{A03F4D1E-DA0C-C002-D358-0F092377754D}"/>
              </a:ext>
            </a:extLst>
          </p:cNvPr>
          <p:cNvPicPr>
            <a:picLocks noChangeAspect="1"/>
          </p:cNvPicPr>
          <p:nvPr/>
        </p:nvPicPr>
        <p:blipFill>
          <a:blip r:embed="rId4"/>
          <a:stretch>
            <a:fillRect/>
          </a:stretch>
        </p:blipFill>
        <p:spPr>
          <a:xfrm>
            <a:off x="9307162" y="2284552"/>
            <a:ext cx="2196215" cy="2516049"/>
          </a:xfrm>
          <a:prstGeom prst="rect">
            <a:avLst/>
          </a:prstGeom>
        </p:spPr>
      </p:pic>
      <p:sp>
        <p:nvSpPr>
          <p:cNvPr id="38" name="Freeform 12">
            <a:extLst>
              <a:ext uri="{FF2B5EF4-FFF2-40B4-BE49-F238E27FC236}">
                <a16:creationId xmlns:a16="http://schemas.microsoft.com/office/drawing/2014/main" id="{0CBBC975-54BC-5CCB-A1DF-24ECA3228079}"/>
              </a:ext>
            </a:extLst>
          </p:cNvPr>
          <p:cNvSpPr/>
          <p:nvPr/>
        </p:nvSpPr>
        <p:spPr>
          <a:xfrm>
            <a:off x="5279616" y="2284551"/>
            <a:ext cx="2187985" cy="2514600"/>
          </a:xfrm>
          <a:custGeom>
            <a:avLst/>
            <a:gdLst/>
            <a:ahLst/>
            <a:cxnLst/>
            <a:rect l="l" t="t" r="r" b="b"/>
            <a:pathLst>
              <a:path w="480450" h="546412">
                <a:moveTo>
                  <a:pt x="0" y="0"/>
                </a:moveTo>
                <a:lnTo>
                  <a:pt x="480450" y="0"/>
                </a:lnTo>
                <a:lnTo>
                  <a:pt x="480450" y="546412"/>
                </a:lnTo>
                <a:lnTo>
                  <a:pt x="0" y="546412"/>
                </a:lnTo>
                <a:close/>
              </a:path>
            </a:pathLst>
          </a:custGeom>
          <a:blipFill>
            <a:blip r:embed="rId5"/>
            <a:stretch>
              <a:fillRect l="-7963" r="-62417"/>
            </a:stretch>
          </a:blipFill>
        </p:spPr>
        <p:txBody>
          <a:bodyPr/>
          <a:lstStyle/>
          <a:p>
            <a:endParaRPr lang="en-US" sz="1200"/>
          </a:p>
        </p:txBody>
      </p:sp>
    </p:spTree>
    <p:extLst>
      <p:ext uri="{BB962C8B-B14F-4D97-AF65-F5344CB8AC3E}">
        <p14:creationId xmlns:p14="http://schemas.microsoft.com/office/powerpoint/2010/main" val="423006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14877" y="-101757"/>
            <a:ext cx="3278881" cy="3249855"/>
            <a:chOff x="0" y="0"/>
            <a:chExt cx="1479676" cy="1466578"/>
          </a:xfrm>
        </p:grpSpPr>
        <p:sp>
          <p:nvSpPr>
            <p:cNvPr id="3" name="Freeform 3"/>
            <p:cNvSpPr/>
            <p:nvPr/>
          </p:nvSpPr>
          <p:spPr>
            <a:xfrm>
              <a:off x="0" y="0"/>
              <a:ext cx="1479676" cy="1466578"/>
            </a:xfrm>
            <a:custGeom>
              <a:avLst/>
              <a:gdLst/>
              <a:ahLst/>
              <a:cxnLst/>
              <a:rect l="l" t="t" r="r" b="b"/>
              <a:pathLst>
                <a:path w="1479676" h="1466578">
                  <a:moveTo>
                    <a:pt x="0" y="0"/>
                  </a:moveTo>
                  <a:lnTo>
                    <a:pt x="1479676" y="0"/>
                  </a:lnTo>
                  <a:lnTo>
                    <a:pt x="1479676" y="1466578"/>
                  </a:lnTo>
                  <a:lnTo>
                    <a:pt x="0" y="1466578"/>
                  </a:lnTo>
                  <a:close/>
                </a:path>
              </a:pathLst>
            </a:custGeom>
            <a:solidFill>
              <a:srgbClr val="202020"/>
            </a:solidFill>
          </p:spPr>
          <p:txBody>
            <a:bodyPr/>
            <a:lstStyle/>
            <a:p>
              <a:endParaRPr lang="en-US" sz="1200"/>
            </a:p>
          </p:txBody>
        </p:sp>
        <p:sp>
          <p:nvSpPr>
            <p:cNvPr id="4" name="TextBox 4"/>
            <p:cNvSpPr txBox="1"/>
            <p:nvPr/>
          </p:nvSpPr>
          <p:spPr>
            <a:xfrm>
              <a:off x="0" y="-38100"/>
              <a:ext cx="1479676" cy="150467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3258969" y="685800"/>
            <a:ext cx="8247231" cy="5829300"/>
            <a:chOff x="0" y="0"/>
            <a:chExt cx="4233113" cy="2992045"/>
          </a:xfrm>
        </p:grpSpPr>
        <p:sp>
          <p:nvSpPr>
            <p:cNvPr id="6" name="Freeform 6"/>
            <p:cNvSpPr/>
            <p:nvPr/>
          </p:nvSpPr>
          <p:spPr>
            <a:xfrm>
              <a:off x="0" y="0"/>
              <a:ext cx="4233113" cy="2992045"/>
            </a:xfrm>
            <a:custGeom>
              <a:avLst/>
              <a:gdLst/>
              <a:ahLst/>
              <a:cxnLst/>
              <a:rect l="l" t="t" r="r" b="b"/>
              <a:pathLst>
                <a:path w="4233113" h="2992045">
                  <a:moveTo>
                    <a:pt x="3129" y="0"/>
                  </a:moveTo>
                  <a:lnTo>
                    <a:pt x="4229984" y="0"/>
                  </a:lnTo>
                  <a:cubicBezTo>
                    <a:pt x="4231712" y="0"/>
                    <a:pt x="4233113" y="1401"/>
                    <a:pt x="4233113" y="3129"/>
                  </a:cubicBezTo>
                  <a:lnTo>
                    <a:pt x="4233113" y="2988916"/>
                  </a:lnTo>
                  <a:cubicBezTo>
                    <a:pt x="4233113" y="2989745"/>
                    <a:pt x="4232783" y="2990541"/>
                    <a:pt x="4232196" y="2991128"/>
                  </a:cubicBezTo>
                  <a:cubicBezTo>
                    <a:pt x="4231610" y="2991715"/>
                    <a:pt x="4230814" y="2992045"/>
                    <a:pt x="4229984" y="2992045"/>
                  </a:cubicBezTo>
                  <a:lnTo>
                    <a:pt x="3129" y="2992045"/>
                  </a:lnTo>
                  <a:cubicBezTo>
                    <a:pt x="2299" y="2992045"/>
                    <a:pt x="1503" y="2991715"/>
                    <a:pt x="916" y="2991128"/>
                  </a:cubicBezTo>
                  <a:cubicBezTo>
                    <a:pt x="330" y="2990541"/>
                    <a:pt x="0" y="2989745"/>
                    <a:pt x="0" y="2988916"/>
                  </a:cubicBezTo>
                  <a:lnTo>
                    <a:pt x="0" y="3129"/>
                  </a:lnTo>
                  <a:cubicBezTo>
                    <a:pt x="0" y="2299"/>
                    <a:pt x="330" y="1503"/>
                    <a:pt x="916" y="916"/>
                  </a:cubicBezTo>
                  <a:cubicBezTo>
                    <a:pt x="1503" y="330"/>
                    <a:pt x="2299" y="0"/>
                    <a:pt x="3129" y="0"/>
                  </a:cubicBezTo>
                  <a:close/>
                </a:path>
              </a:pathLst>
            </a:custGeom>
            <a:solidFill>
              <a:srgbClr val="EBE2D6"/>
            </a:solidFill>
          </p:spPr>
          <p:txBody>
            <a:bodyPr/>
            <a:lstStyle/>
            <a:p>
              <a:endParaRPr lang="en-US" sz="1200"/>
            </a:p>
          </p:txBody>
        </p:sp>
        <p:sp>
          <p:nvSpPr>
            <p:cNvPr id="7" name="TextBox 7"/>
            <p:cNvSpPr txBox="1"/>
            <p:nvPr/>
          </p:nvSpPr>
          <p:spPr>
            <a:xfrm>
              <a:off x="0" y="-38100"/>
              <a:ext cx="4233113" cy="3030145"/>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8" name="Group 8"/>
          <p:cNvGrpSpPr/>
          <p:nvPr/>
        </p:nvGrpSpPr>
        <p:grpSpPr>
          <a:xfrm>
            <a:off x="-87220" y="2498857"/>
            <a:ext cx="4863859" cy="4446363"/>
            <a:chOff x="0" y="0"/>
            <a:chExt cx="1299921" cy="1188340"/>
          </a:xfrm>
        </p:grpSpPr>
        <p:sp>
          <p:nvSpPr>
            <p:cNvPr id="9" name="Freeform 9"/>
            <p:cNvSpPr/>
            <p:nvPr/>
          </p:nvSpPr>
          <p:spPr>
            <a:xfrm>
              <a:off x="0" y="0"/>
              <a:ext cx="1299921" cy="1188340"/>
            </a:xfrm>
            <a:custGeom>
              <a:avLst/>
              <a:gdLst/>
              <a:ahLst/>
              <a:cxnLst/>
              <a:rect l="l" t="t" r="r" b="b"/>
              <a:pathLst>
                <a:path w="1299921" h="1188340">
                  <a:moveTo>
                    <a:pt x="5306" y="0"/>
                  </a:moveTo>
                  <a:lnTo>
                    <a:pt x="1294615" y="0"/>
                  </a:lnTo>
                  <a:cubicBezTo>
                    <a:pt x="1297545" y="0"/>
                    <a:pt x="1299921" y="2375"/>
                    <a:pt x="1299921" y="5306"/>
                  </a:cubicBezTo>
                  <a:lnTo>
                    <a:pt x="1299921" y="1183034"/>
                  </a:lnTo>
                  <a:cubicBezTo>
                    <a:pt x="1299921" y="1184442"/>
                    <a:pt x="1299362" y="1185791"/>
                    <a:pt x="1298367" y="1186786"/>
                  </a:cubicBezTo>
                  <a:cubicBezTo>
                    <a:pt x="1297371" y="1187781"/>
                    <a:pt x="1296022" y="1188340"/>
                    <a:pt x="1294615" y="1188340"/>
                  </a:cubicBezTo>
                  <a:lnTo>
                    <a:pt x="5306" y="1188340"/>
                  </a:lnTo>
                  <a:cubicBezTo>
                    <a:pt x="2375" y="1188340"/>
                    <a:pt x="0" y="1185965"/>
                    <a:pt x="0" y="1183034"/>
                  </a:cubicBezTo>
                  <a:lnTo>
                    <a:pt x="0" y="5306"/>
                  </a:lnTo>
                  <a:cubicBezTo>
                    <a:pt x="0" y="2375"/>
                    <a:pt x="2375" y="0"/>
                    <a:pt x="5306" y="0"/>
                  </a:cubicBezTo>
                  <a:close/>
                </a:path>
              </a:pathLst>
            </a:custGeom>
            <a:blipFill>
              <a:blip r:embed="rId2"/>
              <a:stretch>
                <a:fillRect l="-18605" r="-18605"/>
              </a:stretch>
            </a:blipFill>
          </p:spPr>
          <p:txBody>
            <a:bodyPr/>
            <a:lstStyle/>
            <a:p>
              <a:endParaRPr lang="en-US" sz="1200"/>
            </a:p>
          </p:txBody>
        </p:sp>
      </p:grpSp>
      <p:grpSp>
        <p:nvGrpSpPr>
          <p:cNvPr id="10" name="Group 10"/>
          <p:cNvGrpSpPr/>
          <p:nvPr/>
        </p:nvGrpSpPr>
        <p:grpSpPr>
          <a:xfrm>
            <a:off x="11566456" y="6230044"/>
            <a:ext cx="282645" cy="285057"/>
            <a:chOff x="0" y="0"/>
            <a:chExt cx="205716" cy="207472"/>
          </a:xfrm>
        </p:grpSpPr>
        <p:sp>
          <p:nvSpPr>
            <p:cNvPr id="11" name="Freeform 11"/>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2" name="TextBox 12"/>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10</a:t>
              </a:r>
            </a:p>
          </p:txBody>
        </p:sp>
      </p:grpSp>
      <p:sp>
        <p:nvSpPr>
          <p:cNvPr id="13" name="TextBox 13"/>
          <p:cNvSpPr txBox="1"/>
          <p:nvPr/>
        </p:nvSpPr>
        <p:spPr>
          <a:xfrm>
            <a:off x="6400800" y="4405580"/>
            <a:ext cx="4521200" cy="974626"/>
          </a:xfrm>
          <a:prstGeom prst="rect">
            <a:avLst/>
          </a:prstGeom>
        </p:spPr>
        <p:txBody>
          <a:bodyPr wrap="square" lIns="0" tIns="0" rIns="0" bIns="0" rtlCol="0" anchor="t">
            <a:spAutoFit/>
          </a:bodyPr>
          <a:lstStyle/>
          <a:p>
            <a:pPr>
              <a:lnSpc>
                <a:spcPts val="1867"/>
              </a:lnSpc>
            </a:pPr>
            <a:r>
              <a:rPr lang="en-US" sz="1867" dirty="0">
                <a:latin typeface="Times New Roman" panose="02020603050405020304" pitchFamily="18" charset="0"/>
                <a:ea typeface="Lato"/>
                <a:cs typeface="Times New Roman" panose="02020603050405020304" pitchFamily="18" charset="0"/>
                <a:sym typeface="Lato"/>
              </a:rPr>
              <a:t>Luận </a:t>
            </a:r>
            <a:r>
              <a:rPr lang="en-US" sz="1867" dirty="0" err="1">
                <a:latin typeface="Times New Roman" panose="02020603050405020304" pitchFamily="18" charset="0"/>
                <a:ea typeface="Lato"/>
                <a:cs typeface="Times New Roman" panose="02020603050405020304" pitchFamily="18" charset="0"/>
                <a:sym typeface="Lato"/>
              </a:rPr>
              <a:t>điểm</a:t>
            </a:r>
            <a:r>
              <a:rPr lang="en-US" sz="1867" dirty="0">
                <a:latin typeface="Times New Roman" panose="02020603050405020304" pitchFamily="18" charset="0"/>
                <a:ea typeface="Lato"/>
                <a:cs typeface="Times New Roman" panose="02020603050405020304" pitchFamily="18" charset="0"/>
                <a:sym typeface="Lato"/>
              </a:rPr>
              <a:t>: “</a:t>
            </a:r>
            <a:r>
              <a:rPr lang="vi-VN" sz="1867" dirty="0">
                <a:latin typeface="Times New Roman" panose="02020603050405020304" pitchFamily="18" charset="0"/>
                <a:ea typeface="Futura"/>
                <a:cs typeface="Times New Roman" panose="02020603050405020304" pitchFamily="18" charset="0"/>
                <a:sym typeface="Futura"/>
              </a:rPr>
              <a:t>Sinh hoạt không điều độ của sinh viên được hình thành chủ yếu do quản lý thời gian cá nhân yếu và do chịu sức ép từ học tập, giải trí, cùng môi trường sống ít kiểm soát.</a:t>
            </a:r>
            <a:r>
              <a:rPr lang="en-US" sz="1867" dirty="0">
                <a:latin typeface="Times New Roman" panose="02020603050405020304" pitchFamily="18" charset="0"/>
                <a:ea typeface="Lato"/>
                <a:cs typeface="Times New Roman" panose="02020603050405020304" pitchFamily="18" charset="0"/>
                <a:sym typeface="Lato"/>
              </a:rPr>
              <a:t>”</a:t>
            </a:r>
          </a:p>
        </p:txBody>
      </p:sp>
      <p:sp>
        <p:nvSpPr>
          <p:cNvPr id="14" name="TextBox 14"/>
          <p:cNvSpPr txBox="1"/>
          <p:nvPr/>
        </p:nvSpPr>
        <p:spPr>
          <a:xfrm>
            <a:off x="5351865" y="1618500"/>
            <a:ext cx="5570135" cy="2103140"/>
          </a:xfrm>
          <a:prstGeom prst="rect">
            <a:avLst/>
          </a:prstGeom>
        </p:spPr>
        <p:txBody>
          <a:bodyPr wrap="square" lIns="0" tIns="0" rIns="0" bIns="0" rtlCol="0" anchor="t">
            <a:spAutoFit/>
          </a:bodyPr>
          <a:lstStyle/>
          <a:p>
            <a:pPr algn="r">
              <a:lnSpc>
                <a:spcPts val="4068"/>
              </a:lnSpc>
            </a:pPr>
            <a:r>
              <a:rPr lang="en-US" sz="3875" b="1" dirty="0">
                <a:solidFill>
                  <a:srgbClr val="000000"/>
                </a:solidFill>
                <a:latin typeface="Roboto Bold"/>
                <a:ea typeface="Roboto Bold"/>
                <a:sym typeface="Lato"/>
              </a:rPr>
              <a:t>“</a:t>
            </a:r>
            <a:r>
              <a:rPr lang="en-US" sz="3875" b="1" dirty="0" err="1">
                <a:solidFill>
                  <a:srgbClr val="000000"/>
                </a:solidFill>
                <a:latin typeface="Roboto Bold"/>
                <a:ea typeface="Roboto Bold"/>
                <a:sym typeface="Lato"/>
              </a:rPr>
              <a:t>Xác</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định</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nguyên</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nhân</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khiến</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sinh</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viên</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hình</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thành</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thói</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quen</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sinh</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hoạt</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không</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điều</a:t>
            </a:r>
            <a:r>
              <a:rPr lang="en-US" sz="3875" b="1" dirty="0">
                <a:solidFill>
                  <a:srgbClr val="000000"/>
                </a:solidFill>
                <a:latin typeface="Roboto Bold"/>
                <a:ea typeface="Roboto Bold"/>
                <a:sym typeface="Lato"/>
              </a:rPr>
              <a:t> </a:t>
            </a:r>
            <a:r>
              <a:rPr lang="en-US" sz="3875" b="1" dirty="0" err="1">
                <a:solidFill>
                  <a:srgbClr val="000000"/>
                </a:solidFill>
                <a:latin typeface="Roboto Bold"/>
                <a:ea typeface="Roboto Bold"/>
                <a:sym typeface="Lato"/>
              </a:rPr>
              <a:t>độ</a:t>
            </a:r>
            <a:r>
              <a:rPr lang="en-US" sz="3875" b="1" dirty="0">
                <a:solidFill>
                  <a:srgbClr val="000000"/>
                </a:solidFill>
                <a:latin typeface="Roboto Bold"/>
                <a:ea typeface="Roboto Bold"/>
                <a:sym typeface="Lato"/>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221" y="-87221"/>
            <a:ext cx="2000301" cy="1872087"/>
            <a:chOff x="0" y="0"/>
            <a:chExt cx="902685" cy="844825"/>
          </a:xfrm>
        </p:grpSpPr>
        <p:sp>
          <p:nvSpPr>
            <p:cNvPr id="3" name="Freeform 3"/>
            <p:cNvSpPr/>
            <p:nvPr/>
          </p:nvSpPr>
          <p:spPr>
            <a:xfrm>
              <a:off x="0" y="0"/>
              <a:ext cx="902685" cy="844825"/>
            </a:xfrm>
            <a:custGeom>
              <a:avLst/>
              <a:gdLst/>
              <a:ahLst/>
              <a:cxnLst/>
              <a:rect l="l" t="t" r="r" b="b"/>
              <a:pathLst>
                <a:path w="902685" h="844825">
                  <a:moveTo>
                    <a:pt x="0" y="0"/>
                  </a:moveTo>
                  <a:lnTo>
                    <a:pt x="902685" y="0"/>
                  </a:lnTo>
                  <a:lnTo>
                    <a:pt x="902685" y="844825"/>
                  </a:lnTo>
                  <a:lnTo>
                    <a:pt x="0" y="844825"/>
                  </a:lnTo>
                  <a:close/>
                </a:path>
              </a:pathLst>
            </a:custGeom>
            <a:solidFill>
              <a:srgbClr val="202020"/>
            </a:solidFill>
          </p:spPr>
          <p:txBody>
            <a:bodyPr/>
            <a:lstStyle/>
            <a:p>
              <a:endParaRPr lang="en-US" sz="1200"/>
            </a:p>
          </p:txBody>
        </p:sp>
        <p:sp>
          <p:nvSpPr>
            <p:cNvPr id="4" name="TextBox 4"/>
            <p:cNvSpPr txBox="1"/>
            <p:nvPr/>
          </p:nvSpPr>
          <p:spPr>
            <a:xfrm>
              <a:off x="0" y="-38100"/>
              <a:ext cx="902685" cy="882925"/>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343497" y="342900"/>
            <a:ext cx="3245106" cy="6602321"/>
            <a:chOff x="0" y="0"/>
            <a:chExt cx="1282017" cy="2608324"/>
          </a:xfrm>
        </p:grpSpPr>
        <p:sp>
          <p:nvSpPr>
            <p:cNvPr id="6" name="Freeform 6"/>
            <p:cNvSpPr/>
            <p:nvPr/>
          </p:nvSpPr>
          <p:spPr>
            <a:xfrm>
              <a:off x="0" y="0"/>
              <a:ext cx="1282017" cy="2608324"/>
            </a:xfrm>
            <a:custGeom>
              <a:avLst/>
              <a:gdLst/>
              <a:ahLst/>
              <a:cxnLst/>
              <a:rect l="l" t="t" r="r" b="b"/>
              <a:pathLst>
                <a:path w="1282017" h="2608324">
                  <a:moveTo>
                    <a:pt x="0" y="0"/>
                  </a:moveTo>
                  <a:lnTo>
                    <a:pt x="1282017" y="0"/>
                  </a:lnTo>
                  <a:lnTo>
                    <a:pt x="1282017" y="2608324"/>
                  </a:lnTo>
                  <a:lnTo>
                    <a:pt x="0" y="2608324"/>
                  </a:lnTo>
                  <a:close/>
                </a:path>
              </a:pathLst>
            </a:custGeom>
            <a:solidFill>
              <a:srgbClr val="EBE2D6"/>
            </a:solidFill>
          </p:spPr>
          <p:txBody>
            <a:bodyPr/>
            <a:lstStyle/>
            <a:p>
              <a:endParaRPr lang="en-US" sz="1200"/>
            </a:p>
          </p:txBody>
        </p:sp>
        <p:sp>
          <p:nvSpPr>
            <p:cNvPr id="7" name="TextBox 7"/>
            <p:cNvSpPr txBox="1"/>
            <p:nvPr/>
          </p:nvSpPr>
          <p:spPr>
            <a:xfrm>
              <a:off x="0" y="-47625"/>
              <a:ext cx="1282017" cy="2655949"/>
            </a:xfrm>
            <a:prstGeom prst="rect">
              <a:avLst/>
            </a:prstGeom>
          </p:spPr>
          <p:txBody>
            <a:bodyPr lIns="33867" tIns="33867" rIns="33867" bIns="33867" rtlCol="0" anchor="ctr"/>
            <a:lstStyle/>
            <a:p>
              <a:pPr algn="ctr">
                <a:lnSpc>
                  <a:spcPts val="2240"/>
                </a:lnSpc>
              </a:pPr>
              <a:endParaRPr sz="1200"/>
            </a:p>
          </p:txBody>
        </p:sp>
      </p:grpSp>
      <p:grpSp>
        <p:nvGrpSpPr>
          <p:cNvPr id="8" name="Group 8"/>
          <p:cNvGrpSpPr/>
          <p:nvPr/>
        </p:nvGrpSpPr>
        <p:grpSpPr>
          <a:xfrm>
            <a:off x="779417" y="2286000"/>
            <a:ext cx="2242143" cy="4229100"/>
            <a:chOff x="0" y="0"/>
            <a:chExt cx="521050" cy="982797"/>
          </a:xfrm>
        </p:grpSpPr>
        <p:sp>
          <p:nvSpPr>
            <p:cNvPr id="9" name="Freeform 9"/>
            <p:cNvSpPr/>
            <p:nvPr/>
          </p:nvSpPr>
          <p:spPr>
            <a:xfrm>
              <a:off x="0" y="0"/>
              <a:ext cx="521050" cy="982797"/>
            </a:xfrm>
            <a:custGeom>
              <a:avLst/>
              <a:gdLst/>
              <a:ahLst/>
              <a:cxnLst/>
              <a:rect l="l" t="t" r="r" b="b"/>
              <a:pathLst>
                <a:path w="521050" h="982797">
                  <a:moveTo>
                    <a:pt x="0" y="0"/>
                  </a:moveTo>
                  <a:lnTo>
                    <a:pt x="521050" y="0"/>
                  </a:lnTo>
                  <a:lnTo>
                    <a:pt x="521050" y="982797"/>
                  </a:lnTo>
                  <a:lnTo>
                    <a:pt x="0" y="982797"/>
                  </a:lnTo>
                  <a:close/>
                </a:path>
              </a:pathLst>
            </a:custGeom>
            <a:blipFill>
              <a:blip r:embed="rId2"/>
              <a:stretch>
                <a:fillRect l="-26596" r="-270495"/>
              </a:stretch>
            </a:blipFill>
          </p:spPr>
          <p:txBody>
            <a:bodyPr/>
            <a:lstStyle/>
            <a:p>
              <a:endParaRPr lang="en-US" sz="1200"/>
            </a:p>
          </p:txBody>
        </p:sp>
      </p:grpSp>
      <p:sp>
        <p:nvSpPr>
          <p:cNvPr id="10" name="TextBox 10"/>
          <p:cNvSpPr txBox="1"/>
          <p:nvPr/>
        </p:nvSpPr>
        <p:spPr>
          <a:xfrm>
            <a:off x="629135" y="402648"/>
            <a:ext cx="3334119" cy="628377"/>
          </a:xfrm>
          <a:prstGeom prst="rect">
            <a:avLst/>
          </a:prstGeom>
        </p:spPr>
        <p:txBody>
          <a:bodyPr wrap="square" lIns="0" tIns="0" rIns="0" bIns="0" rtlCol="0" anchor="t">
            <a:spAutoFit/>
          </a:bodyPr>
          <a:lstStyle/>
          <a:p>
            <a:pPr>
              <a:lnSpc>
                <a:spcPts val="4884"/>
              </a:lnSpc>
            </a:pPr>
            <a:r>
              <a:rPr lang="en-US" sz="4400" b="1" spc="-110">
                <a:solidFill>
                  <a:srgbClr val="000000"/>
                </a:solidFill>
                <a:latin typeface="Roboto Bold"/>
                <a:ea typeface="Roboto Bold"/>
                <a:cs typeface="Roboto Bold"/>
                <a:sym typeface="Roboto Bold"/>
              </a:rPr>
              <a:t>Luận </a:t>
            </a:r>
            <a:r>
              <a:rPr lang="en-US" sz="4400" b="1" spc="-110" dirty="0" err="1">
                <a:solidFill>
                  <a:srgbClr val="000000"/>
                </a:solidFill>
                <a:latin typeface="Roboto Bold"/>
                <a:ea typeface="Roboto Bold"/>
                <a:cs typeface="Roboto Bold"/>
                <a:sym typeface="Roboto Bold"/>
              </a:rPr>
              <a:t>cứ</a:t>
            </a:r>
            <a:endParaRPr lang="en-US" sz="4400" b="1" spc="-110" dirty="0">
              <a:solidFill>
                <a:srgbClr val="000000"/>
              </a:solidFill>
              <a:latin typeface="Roboto Bold"/>
              <a:ea typeface="Roboto Bold"/>
              <a:cs typeface="Roboto Bold"/>
              <a:sym typeface="Roboto Bold"/>
            </a:endParaRPr>
          </a:p>
        </p:txBody>
      </p:sp>
      <p:sp>
        <p:nvSpPr>
          <p:cNvPr id="11" name="TextBox 11"/>
          <p:cNvSpPr txBox="1"/>
          <p:nvPr/>
        </p:nvSpPr>
        <p:spPr>
          <a:xfrm>
            <a:off x="699727" y="1096780"/>
            <a:ext cx="2603236" cy="1080424"/>
          </a:xfrm>
          <a:prstGeom prst="rect">
            <a:avLst/>
          </a:prstGeom>
        </p:spPr>
        <p:txBody>
          <a:bodyPr lIns="0" tIns="0" rIns="0" bIns="0" rtlCol="0" anchor="t">
            <a:spAutoFit/>
          </a:bodyPr>
          <a:lstStyle/>
          <a:p>
            <a:pPr>
              <a:lnSpc>
                <a:spcPts val="1440"/>
              </a:lnSpc>
            </a:pPr>
            <a:r>
              <a:rPr lang="vi-VN" sz="1600">
                <a:latin typeface="Times New Roman" panose="02020603050405020304" pitchFamily="18" charset="0"/>
                <a:ea typeface="Futura"/>
                <a:cs typeface="Times New Roman" panose="02020603050405020304" pitchFamily="18" charset="0"/>
                <a:sym typeface="Futura"/>
              </a:rPr>
              <a:t>“Sinh </a:t>
            </a:r>
            <a:r>
              <a:rPr lang="vi-VN" sz="1600" dirty="0">
                <a:latin typeface="Times New Roman" panose="02020603050405020304" pitchFamily="18" charset="0"/>
                <a:ea typeface="Futura"/>
                <a:cs typeface="Times New Roman" panose="02020603050405020304" pitchFamily="18" charset="0"/>
                <a:sym typeface="Futura"/>
              </a:rPr>
              <a:t>hoạt không điều độ của sinh viên được hình thành chủ yếu do quản lý thời gian cá nhân yếu và do chịu sức ép từ học tập, giải trí, cùng môi trường sống ít kiểm </a:t>
            </a:r>
            <a:r>
              <a:rPr lang="vi-VN" sz="1600">
                <a:latin typeface="Times New Roman" panose="02020603050405020304" pitchFamily="18" charset="0"/>
                <a:ea typeface="Futura"/>
                <a:cs typeface="Times New Roman" panose="02020603050405020304" pitchFamily="18" charset="0"/>
                <a:sym typeface="Futura"/>
              </a:rPr>
              <a:t>soát.”</a:t>
            </a:r>
            <a:endParaRPr lang="vi-VN" sz="1600" dirty="0">
              <a:latin typeface="Times New Roman" panose="02020603050405020304" pitchFamily="18" charset="0"/>
              <a:ea typeface="Futura"/>
              <a:cs typeface="Times New Roman" panose="02020603050405020304" pitchFamily="18" charset="0"/>
              <a:sym typeface="Futura"/>
            </a:endParaRPr>
          </a:p>
        </p:txBody>
      </p:sp>
      <p:grpSp>
        <p:nvGrpSpPr>
          <p:cNvPr id="12" name="Group 12"/>
          <p:cNvGrpSpPr/>
          <p:nvPr/>
        </p:nvGrpSpPr>
        <p:grpSpPr>
          <a:xfrm>
            <a:off x="11566456" y="6230044"/>
            <a:ext cx="282645" cy="285057"/>
            <a:chOff x="0" y="0"/>
            <a:chExt cx="205716" cy="207472"/>
          </a:xfrm>
        </p:grpSpPr>
        <p:sp>
          <p:nvSpPr>
            <p:cNvPr id="13" name="Freeform 13"/>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4" name="TextBox 14"/>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13</a:t>
              </a:r>
            </a:p>
          </p:txBody>
        </p:sp>
      </p:grpSp>
      <p:grpSp>
        <p:nvGrpSpPr>
          <p:cNvPr id="15" name="Group 15"/>
          <p:cNvGrpSpPr/>
          <p:nvPr/>
        </p:nvGrpSpPr>
        <p:grpSpPr>
          <a:xfrm>
            <a:off x="4750404" y="1010183"/>
            <a:ext cx="575165" cy="57516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sz="1200"/>
            </a:p>
          </p:txBody>
        </p:sp>
        <p:sp>
          <p:nvSpPr>
            <p:cNvPr id="17" name="TextBox 1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18" name="Freeform 18"/>
          <p:cNvSpPr/>
          <p:nvPr/>
        </p:nvSpPr>
        <p:spPr>
          <a:xfrm>
            <a:off x="4902794" y="1162573"/>
            <a:ext cx="270385" cy="270385"/>
          </a:xfrm>
          <a:custGeom>
            <a:avLst/>
            <a:gdLst/>
            <a:ahLst/>
            <a:cxnLst/>
            <a:rect l="l" t="t" r="r" b="b"/>
            <a:pathLst>
              <a:path w="405578" h="405578">
                <a:moveTo>
                  <a:pt x="0" y="0"/>
                </a:moveTo>
                <a:lnTo>
                  <a:pt x="405577" y="0"/>
                </a:lnTo>
                <a:lnTo>
                  <a:pt x="405577" y="405578"/>
                </a:lnTo>
                <a:lnTo>
                  <a:pt x="0" y="40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19" name="TextBox 19"/>
          <p:cNvSpPr txBox="1"/>
          <p:nvPr/>
        </p:nvSpPr>
        <p:spPr>
          <a:xfrm>
            <a:off x="3738884" y="1840439"/>
            <a:ext cx="2763517" cy="1769459"/>
          </a:xfrm>
          <a:prstGeom prst="rect">
            <a:avLst/>
          </a:prstGeom>
        </p:spPr>
        <p:txBody>
          <a:bodyPr wrap="square" lIns="0" tIns="0" rIns="0" bIns="0" rtlCol="0" anchor="t">
            <a:spAutoFit/>
          </a:bodyPr>
          <a:lstStyle/>
          <a:p>
            <a:pPr algn="just">
              <a:lnSpc>
                <a:spcPts val="1960"/>
              </a:lnSpc>
            </a:pPr>
            <a:r>
              <a:rPr lang="en-US" sz="1400" dirty="0">
                <a:solidFill>
                  <a:srgbClr val="000000"/>
                </a:solidFill>
                <a:latin typeface="Lato"/>
                <a:ea typeface="Lato"/>
                <a:cs typeface="Lato"/>
                <a:sym typeface="Lato"/>
              </a:rPr>
              <a:t>“Y</a:t>
            </a:r>
            <a:r>
              <a:rPr lang="vi-VN" sz="1400" dirty="0">
                <a:solidFill>
                  <a:srgbClr val="000000"/>
                </a:solidFill>
                <a:latin typeface="Lato"/>
                <a:ea typeface="Lato"/>
                <a:cs typeface="Lato"/>
                <a:sym typeface="Lato"/>
              </a:rPr>
              <a:t>ếu tố cá nhân (sở thích, thói quen và tâm trạng cảm xúc) … theo sau là các yếu tố ngoại cảnh như công việc, học tập và mối quan hệ xã hội. Thời gian có vai trò quan trọng đối với hành vi ăn uống và hoạt động thể lực</a:t>
            </a:r>
            <a:r>
              <a:rPr lang="en-US" sz="1400" dirty="0">
                <a:solidFill>
                  <a:srgbClr val="000000"/>
                </a:solidFill>
                <a:latin typeface="Lato"/>
                <a:ea typeface="Lato"/>
                <a:cs typeface="Lato"/>
                <a:sym typeface="Lato"/>
              </a:rPr>
              <a:t> [1].”</a:t>
            </a:r>
          </a:p>
        </p:txBody>
      </p:sp>
      <p:sp>
        <p:nvSpPr>
          <p:cNvPr id="20" name="TextBox 20"/>
          <p:cNvSpPr txBox="1"/>
          <p:nvPr/>
        </p:nvSpPr>
        <p:spPr>
          <a:xfrm>
            <a:off x="3834245" y="1610748"/>
            <a:ext cx="2407483" cy="244682"/>
          </a:xfrm>
          <a:prstGeom prst="rect">
            <a:avLst/>
          </a:prstGeom>
        </p:spPr>
        <p:txBody>
          <a:bodyPr lIns="0" tIns="0" rIns="0" bIns="0" rtlCol="0" anchor="t">
            <a:spAutoFit/>
          </a:bodyPr>
          <a:lstStyle/>
          <a:p>
            <a:pPr algn="ctr">
              <a:lnSpc>
                <a:spcPts val="2039"/>
              </a:lnSpc>
            </a:pPr>
            <a:r>
              <a:rPr lang="en-US" sz="1457" b="1" dirty="0">
                <a:solidFill>
                  <a:srgbClr val="000000"/>
                </a:solidFill>
                <a:latin typeface="Poppins Bold"/>
                <a:ea typeface="Poppins Bold"/>
                <a:cs typeface="Poppins Bold"/>
                <a:sym typeface="Poppins Bold"/>
              </a:rPr>
              <a:t>PRESTATION 01</a:t>
            </a:r>
          </a:p>
        </p:txBody>
      </p:sp>
      <p:grpSp>
        <p:nvGrpSpPr>
          <p:cNvPr id="21" name="Group 21"/>
          <p:cNvGrpSpPr/>
          <p:nvPr/>
        </p:nvGrpSpPr>
        <p:grpSpPr>
          <a:xfrm>
            <a:off x="10318054" y="1011534"/>
            <a:ext cx="575165" cy="57516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sz="1200"/>
            </a:p>
          </p:txBody>
        </p:sp>
        <p:sp>
          <p:nvSpPr>
            <p:cNvPr id="23" name="TextBox 23"/>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24" name="Freeform 24"/>
          <p:cNvSpPr/>
          <p:nvPr/>
        </p:nvSpPr>
        <p:spPr>
          <a:xfrm>
            <a:off x="10493140" y="1145209"/>
            <a:ext cx="225545" cy="307816"/>
          </a:xfrm>
          <a:custGeom>
            <a:avLst/>
            <a:gdLst/>
            <a:ahLst/>
            <a:cxnLst/>
            <a:rect l="l" t="t" r="r" b="b"/>
            <a:pathLst>
              <a:path w="338318" h="461724">
                <a:moveTo>
                  <a:pt x="0" y="0"/>
                </a:moveTo>
                <a:lnTo>
                  <a:pt x="338318" y="0"/>
                </a:lnTo>
                <a:lnTo>
                  <a:pt x="338318" y="461724"/>
                </a:lnTo>
                <a:lnTo>
                  <a:pt x="0" y="4617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25" name="TextBox 25"/>
          <p:cNvSpPr txBox="1"/>
          <p:nvPr/>
        </p:nvSpPr>
        <p:spPr>
          <a:xfrm>
            <a:off x="9401895" y="1840439"/>
            <a:ext cx="2407483" cy="1769459"/>
          </a:xfrm>
          <a:prstGeom prst="rect">
            <a:avLst/>
          </a:prstGeom>
        </p:spPr>
        <p:txBody>
          <a:bodyPr lIns="0" tIns="0" rIns="0" bIns="0" rtlCol="0" anchor="t">
            <a:spAutoFit/>
          </a:bodyPr>
          <a:lstStyle/>
          <a:p>
            <a:pPr algn="just">
              <a:lnSpc>
                <a:spcPts val="1960"/>
              </a:lnSpc>
            </a:pPr>
            <a:r>
              <a:rPr lang="vi-VN" sz="1400" dirty="0">
                <a:solidFill>
                  <a:srgbClr val="000000"/>
                </a:solidFill>
                <a:latin typeface="Lato"/>
                <a:ea typeface="Lato"/>
                <a:cs typeface="Lato"/>
                <a:sym typeface="Lato"/>
              </a:rPr>
              <a:t>Ghi nhận các lý do “không có thời gian”, “thiếu động lực” là hàng đầu trong rào cản hoạt động thể lực của sinh viên; yếu tố ngoại cảnh “thiếu sự hỗ trợ từ môi trường” cũng được nhắc tới</a:t>
            </a:r>
            <a:r>
              <a:rPr lang="en-US" sz="1400" dirty="0">
                <a:solidFill>
                  <a:srgbClr val="000000"/>
                </a:solidFill>
                <a:latin typeface="Lato"/>
                <a:ea typeface="Lato"/>
                <a:cs typeface="Lato"/>
                <a:sym typeface="Lato"/>
              </a:rPr>
              <a:t> [1].</a:t>
            </a:r>
          </a:p>
        </p:txBody>
      </p:sp>
      <p:sp>
        <p:nvSpPr>
          <p:cNvPr id="26" name="TextBox 26"/>
          <p:cNvSpPr txBox="1"/>
          <p:nvPr/>
        </p:nvSpPr>
        <p:spPr>
          <a:xfrm>
            <a:off x="9401895" y="1610748"/>
            <a:ext cx="2407483" cy="244682"/>
          </a:xfrm>
          <a:prstGeom prst="rect">
            <a:avLst/>
          </a:prstGeom>
        </p:spPr>
        <p:txBody>
          <a:bodyPr lIns="0" tIns="0" rIns="0" bIns="0" rtlCol="0" anchor="t">
            <a:spAutoFit/>
          </a:bodyPr>
          <a:lstStyle/>
          <a:p>
            <a:pPr algn="ctr">
              <a:lnSpc>
                <a:spcPts val="2039"/>
              </a:lnSpc>
            </a:pPr>
            <a:r>
              <a:rPr lang="en-US" sz="1457" b="1">
                <a:solidFill>
                  <a:srgbClr val="000000"/>
                </a:solidFill>
                <a:latin typeface="Poppins Bold"/>
                <a:ea typeface="Poppins Bold"/>
                <a:cs typeface="Poppins Bold"/>
                <a:sym typeface="Poppins Bold"/>
              </a:rPr>
              <a:t>PRESTATION 3</a:t>
            </a:r>
          </a:p>
        </p:txBody>
      </p:sp>
      <p:grpSp>
        <p:nvGrpSpPr>
          <p:cNvPr id="27" name="Group 27"/>
          <p:cNvGrpSpPr/>
          <p:nvPr/>
        </p:nvGrpSpPr>
        <p:grpSpPr>
          <a:xfrm>
            <a:off x="7532538" y="1011534"/>
            <a:ext cx="575165" cy="57516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sz="1200"/>
            </a:p>
          </p:txBody>
        </p:sp>
        <p:sp>
          <p:nvSpPr>
            <p:cNvPr id="29" name="TextBox 29"/>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30" name="Freeform 30"/>
          <p:cNvSpPr/>
          <p:nvPr/>
        </p:nvSpPr>
        <p:spPr>
          <a:xfrm>
            <a:off x="7685396" y="1164393"/>
            <a:ext cx="269447" cy="269447"/>
          </a:xfrm>
          <a:custGeom>
            <a:avLst/>
            <a:gdLst/>
            <a:ahLst/>
            <a:cxnLst/>
            <a:rect l="l" t="t" r="r" b="b"/>
            <a:pathLst>
              <a:path w="404170" h="404170">
                <a:moveTo>
                  <a:pt x="0" y="0"/>
                </a:moveTo>
                <a:lnTo>
                  <a:pt x="404171" y="0"/>
                </a:lnTo>
                <a:lnTo>
                  <a:pt x="404171" y="404170"/>
                </a:lnTo>
                <a:lnTo>
                  <a:pt x="0" y="4041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31" name="TextBox 31"/>
          <p:cNvSpPr txBox="1"/>
          <p:nvPr/>
        </p:nvSpPr>
        <p:spPr>
          <a:xfrm>
            <a:off x="6729374" y="1840439"/>
            <a:ext cx="2407483" cy="1512978"/>
          </a:xfrm>
          <a:prstGeom prst="rect">
            <a:avLst/>
          </a:prstGeom>
        </p:spPr>
        <p:txBody>
          <a:bodyPr lIns="0" tIns="0" rIns="0" bIns="0" rtlCol="0" anchor="t">
            <a:spAutoFit/>
          </a:bodyPr>
          <a:lstStyle/>
          <a:p>
            <a:pPr algn="just">
              <a:lnSpc>
                <a:spcPts val="1960"/>
              </a:lnSpc>
            </a:pPr>
            <a:r>
              <a:rPr lang="en-US" sz="1400" dirty="0">
                <a:solidFill>
                  <a:srgbClr val="000000"/>
                </a:solidFill>
                <a:latin typeface="Lato"/>
                <a:ea typeface="Lato"/>
                <a:cs typeface="Lato"/>
                <a:sym typeface="Lato"/>
              </a:rPr>
              <a:t>“</a:t>
            </a:r>
            <a:r>
              <a:rPr lang="vi-VN" sz="1400" dirty="0">
                <a:solidFill>
                  <a:srgbClr val="000000"/>
                </a:solidFill>
                <a:latin typeface="Lato"/>
                <a:ea typeface="Lato"/>
                <a:cs typeface="Lato"/>
                <a:sym typeface="Lato"/>
              </a:rPr>
              <a:t>Hoàn cảnh sống, hoàn cảnh gia đình, vấn đề học tập và vấn đề tâm sinh lý là những yếu tố liên quan phổ biến tới lối sống kém lành mạnh ở nhóm đối tượng này</a:t>
            </a:r>
            <a:r>
              <a:rPr lang="en-US" sz="1400" dirty="0">
                <a:solidFill>
                  <a:srgbClr val="000000"/>
                </a:solidFill>
                <a:latin typeface="Lato"/>
                <a:ea typeface="Lato"/>
                <a:cs typeface="Lato"/>
                <a:sym typeface="Lato"/>
              </a:rPr>
              <a:t> [1].”</a:t>
            </a:r>
          </a:p>
        </p:txBody>
      </p:sp>
      <p:sp>
        <p:nvSpPr>
          <p:cNvPr id="32" name="TextBox 32"/>
          <p:cNvSpPr txBox="1"/>
          <p:nvPr/>
        </p:nvSpPr>
        <p:spPr>
          <a:xfrm>
            <a:off x="6616379" y="1610748"/>
            <a:ext cx="2407483" cy="244682"/>
          </a:xfrm>
          <a:prstGeom prst="rect">
            <a:avLst/>
          </a:prstGeom>
        </p:spPr>
        <p:txBody>
          <a:bodyPr lIns="0" tIns="0" rIns="0" bIns="0" rtlCol="0" anchor="t">
            <a:spAutoFit/>
          </a:bodyPr>
          <a:lstStyle/>
          <a:p>
            <a:pPr algn="ctr">
              <a:lnSpc>
                <a:spcPts val="2039"/>
              </a:lnSpc>
            </a:pPr>
            <a:r>
              <a:rPr lang="en-US" sz="1457" b="1">
                <a:solidFill>
                  <a:srgbClr val="000000"/>
                </a:solidFill>
                <a:latin typeface="Poppins Bold"/>
                <a:ea typeface="Poppins Bold"/>
                <a:cs typeface="Poppins Bold"/>
                <a:sym typeface="Poppins Bold"/>
              </a:rPr>
              <a:t>PRESTATION 2</a:t>
            </a:r>
          </a:p>
        </p:txBody>
      </p:sp>
      <p:sp>
        <p:nvSpPr>
          <p:cNvPr id="33" name="TextBox 33"/>
          <p:cNvSpPr txBox="1"/>
          <p:nvPr/>
        </p:nvSpPr>
        <p:spPr>
          <a:xfrm>
            <a:off x="3834245" y="4383687"/>
            <a:ext cx="2407483" cy="244682"/>
          </a:xfrm>
          <a:prstGeom prst="rect">
            <a:avLst/>
          </a:prstGeom>
        </p:spPr>
        <p:txBody>
          <a:bodyPr lIns="0" tIns="0" rIns="0" bIns="0" rtlCol="0" anchor="t">
            <a:spAutoFit/>
          </a:bodyPr>
          <a:lstStyle/>
          <a:p>
            <a:pPr algn="ctr">
              <a:lnSpc>
                <a:spcPts val="2039"/>
              </a:lnSpc>
            </a:pPr>
            <a:r>
              <a:rPr lang="en-US" sz="1457" b="1">
                <a:solidFill>
                  <a:srgbClr val="000000"/>
                </a:solidFill>
                <a:latin typeface="Poppins Bold"/>
                <a:ea typeface="Poppins Bold"/>
                <a:cs typeface="Poppins Bold"/>
                <a:sym typeface="Poppins Bold"/>
              </a:rPr>
              <a:t>PRESTATION 04</a:t>
            </a:r>
          </a:p>
        </p:txBody>
      </p:sp>
      <p:sp>
        <p:nvSpPr>
          <p:cNvPr id="37" name="Freeform 37"/>
          <p:cNvSpPr/>
          <p:nvPr/>
        </p:nvSpPr>
        <p:spPr>
          <a:xfrm>
            <a:off x="10441928" y="3897221"/>
            <a:ext cx="327417" cy="349668"/>
          </a:xfrm>
          <a:custGeom>
            <a:avLst/>
            <a:gdLst/>
            <a:ahLst/>
            <a:cxnLst/>
            <a:rect l="l" t="t" r="r" b="b"/>
            <a:pathLst>
              <a:path w="491125" h="524502">
                <a:moveTo>
                  <a:pt x="0" y="0"/>
                </a:moveTo>
                <a:lnTo>
                  <a:pt x="491125" y="0"/>
                </a:lnTo>
                <a:lnTo>
                  <a:pt x="491125" y="524502"/>
                </a:lnTo>
                <a:lnTo>
                  <a:pt x="0" y="5245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grpSp>
        <p:nvGrpSpPr>
          <p:cNvPr id="40" name="Group 40"/>
          <p:cNvGrpSpPr/>
          <p:nvPr/>
        </p:nvGrpSpPr>
        <p:grpSpPr>
          <a:xfrm>
            <a:off x="7532538" y="3784473"/>
            <a:ext cx="575165" cy="575165"/>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sz="1200"/>
            </a:p>
          </p:txBody>
        </p:sp>
        <p:sp>
          <p:nvSpPr>
            <p:cNvPr id="42" name="TextBox 42"/>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3" name="Freeform 43"/>
          <p:cNvSpPr/>
          <p:nvPr/>
        </p:nvSpPr>
        <p:spPr>
          <a:xfrm>
            <a:off x="7677091" y="3932928"/>
            <a:ext cx="286056" cy="278255"/>
          </a:xfrm>
          <a:custGeom>
            <a:avLst/>
            <a:gdLst/>
            <a:ahLst/>
            <a:cxnLst/>
            <a:rect l="l" t="t" r="r" b="b"/>
            <a:pathLst>
              <a:path w="429084" h="417382">
                <a:moveTo>
                  <a:pt x="0" y="0"/>
                </a:moveTo>
                <a:lnTo>
                  <a:pt x="429085" y="0"/>
                </a:lnTo>
                <a:lnTo>
                  <a:pt x="429085" y="417382"/>
                </a:lnTo>
                <a:lnTo>
                  <a:pt x="0" y="4173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44" name="TextBox 44"/>
          <p:cNvSpPr txBox="1"/>
          <p:nvPr/>
        </p:nvSpPr>
        <p:spPr>
          <a:xfrm>
            <a:off x="6616379" y="4613378"/>
            <a:ext cx="2407483" cy="1769459"/>
          </a:xfrm>
          <a:prstGeom prst="rect">
            <a:avLst/>
          </a:prstGeom>
        </p:spPr>
        <p:txBody>
          <a:bodyPr lIns="0" tIns="0" rIns="0" bIns="0" rtlCol="0" anchor="t">
            <a:spAutoFit/>
          </a:bodyPr>
          <a:lstStyle/>
          <a:p>
            <a:pPr algn="just">
              <a:lnSpc>
                <a:spcPts val="1960"/>
              </a:lnSpc>
            </a:pPr>
            <a:r>
              <a:rPr lang="en-US" sz="1400" dirty="0">
                <a:solidFill>
                  <a:srgbClr val="000000"/>
                </a:solidFill>
                <a:latin typeface="Lato"/>
                <a:ea typeface="Lato"/>
                <a:cs typeface="Lato"/>
                <a:sym typeface="Lato"/>
              </a:rPr>
              <a:t>“Lý do ‘</a:t>
            </a:r>
            <a:r>
              <a:rPr lang="en-US" sz="1400" dirty="0" err="1">
                <a:solidFill>
                  <a:srgbClr val="000000"/>
                </a:solidFill>
                <a:latin typeface="Lato"/>
                <a:ea typeface="Lato"/>
                <a:cs typeface="Lato"/>
                <a:sym typeface="Lato"/>
              </a:rPr>
              <a:t>suy</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nghĩ</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quá</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mức</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chiếm</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tỷ</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lệ</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cao</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nhất</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lý</a:t>
            </a:r>
            <a:r>
              <a:rPr lang="en-US" sz="1400" dirty="0">
                <a:solidFill>
                  <a:srgbClr val="000000"/>
                </a:solidFill>
                <a:latin typeface="Lato"/>
                <a:ea typeface="Lato"/>
                <a:cs typeface="Lato"/>
                <a:sym typeface="Lato"/>
              </a:rPr>
              <a:t> do ‘</a:t>
            </a:r>
            <a:r>
              <a:rPr lang="en-US" sz="1400" dirty="0" err="1">
                <a:solidFill>
                  <a:srgbClr val="000000"/>
                </a:solidFill>
                <a:latin typeface="Lato"/>
                <a:ea typeface="Lato"/>
                <a:cs typeface="Lato"/>
                <a:sym typeface="Lato"/>
              </a:rPr>
              <a:t>học</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tập</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điểm</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số</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đứng</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thứ</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hai</a:t>
            </a:r>
            <a:r>
              <a:rPr lang="en-US" sz="1400" dirty="0">
                <a:solidFill>
                  <a:srgbClr val="000000"/>
                </a:solidFill>
                <a:latin typeface="Lato"/>
                <a:ea typeface="Lato"/>
                <a:cs typeface="Lato"/>
                <a:sym typeface="Lato"/>
              </a:rPr>
              <a:t>…[1]” </a:t>
            </a:r>
            <a:r>
              <a:rPr lang="en-US" sz="1400" dirty="0" err="1">
                <a:solidFill>
                  <a:srgbClr val="000000"/>
                </a:solidFill>
                <a:latin typeface="Lato"/>
                <a:ea typeface="Lato"/>
                <a:cs typeface="Lato"/>
                <a:sym typeface="Lato"/>
              </a:rPr>
              <a:t>cho</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thấy</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áp</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lực</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học</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tập</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liên</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quan</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trực</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tiếp</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tới</a:t>
            </a:r>
            <a:r>
              <a:rPr lang="en-US" sz="1400" dirty="0">
                <a:solidFill>
                  <a:srgbClr val="000000"/>
                </a:solidFill>
                <a:latin typeface="Lato"/>
                <a:ea typeface="Lato"/>
                <a:cs typeface="Lato"/>
                <a:sym typeface="Lato"/>
              </a:rPr>
              <a:t> stress </a:t>
            </a:r>
            <a:r>
              <a:rPr lang="en-US" sz="1400" dirty="0" err="1">
                <a:solidFill>
                  <a:srgbClr val="000000"/>
                </a:solidFill>
                <a:latin typeface="Lato"/>
                <a:ea typeface="Lato"/>
                <a:cs typeface="Lato"/>
                <a:sym typeface="Lato"/>
              </a:rPr>
              <a:t>và</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lối</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sống</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kém</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lành</a:t>
            </a:r>
            <a:r>
              <a:rPr lang="en-US" sz="1400" dirty="0">
                <a:solidFill>
                  <a:srgbClr val="000000"/>
                </a:solidFill>
                <a:latin typeface="Lato"/>
                <a:ea typeface="Lato"/>
                <a:cs typeface="Lato"/>
                <a:sym typeface="Lato"/>
              </a:rPr>
              <a:t> </a:t>
            </a:r>
            <a:r>
              <a:rPr lang="en-US" sz="1400" dirty="0" err="1">
                <a:solidFill>
                  <a:srgbClr val="000000"/>
                </a:solidFill>
                <a:latin typeface="Lato"/>
                <a:ea typeface="Lato"/>
                <a:cs typeface="Lato"/>
                <a:sym typeface="Lato"/>
              </a:rPr>
              <a:t>mạnh</a:t>
            </a:r>
            <a:r>
              <a:rPr lang="en-US" sz="1400" dirty="0">
                <a:solidFill>
                  <a:srgbClr val="000000"/>
                </a:solidFill>
                <a:latin typeface="Lato"/>
                <a:ea typeface="Lato"/>
                <a:cs typeface="Lato"/>
                <a:sym typeface="Lato"/>
              </a:rPr>
              <a:t>.</a:t>
            </a:r>
          </a:p>
        </p:txBody>
      </p:sp>
      <p:sp>
        <p:nvSpPr>
          <p:cNvPr id="45" name="TextBox 45"/>
          <p:cNvSpPr txBox="1"/>
          <p:nvPr/>
        </p:nvSpPr>
        <p:spPr>
          <a:xfrm>
            <a:off x="6616379" y="4383687"/>
            <a:ext cx="2407483" cy="244682"/>
          </a:xfrm>
          <a:prstGeom prst="rect">
            <a:avLst/>
          </a:prstGeom>
        </p:spPr>
        <p:txBody>
          <a:bodyPr lIns="0" tIns="0" rIns="0" bIns="0" rtlCol="0" anchor="t">
            <a:spAutoFit/>
          </a:bodyPr>
          <a:lstStyle/>
          <a:p>
            <a:pPr algn="ctr">
              <a:lnSpc>
                <a:spcPts val="2039"/>
              </a:lnSpc>
            </a:pPr>
            <a:r>
              <a:rPr lang="en-US" sz="1457" b="1">
                <a:solidFill>
                  <a:srgbClr val="000000"/>
                </a:solidFill>
                <a:latin typeface="Poppins Bold"/>
                <a:ea typeface="Poppins Bold"/>
                <a:cs typeface="Poppins Bold"/>
                <a:sym typeface="Poppins Bold"/>
              </a:rPr>
              <a:t>PRESTATION 5</a:t>
            </a:r>
          </a:p>
        </p:txBody>
      </p:sp>
      <p:grpSp>
        <p:nvGrpSpPr>
          <p:cNvPr id="46" name="Group 46"/>
          <p:cNvGrpSpPr/>
          <p:nvPr/>
        </p:nvGrpSpPr>
        <p:grpSpPr>
          <a:xfrm>
            <a:off x="4750404" y="3784473"/>
            <a:ext cx="575165" cy="575165"/>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sz="1200"/>
            </a:p>
          </p:txBody>
        </p:sp>
        <p:sp>
          <p:nvSpPr>
            <p:cNvPr id="48" name="TextBox 4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9" name="Freeform 49"/>
          <p:cNvSpPr/>
          <p:nvPr/>
        </p:nvSpPr>
        <p:spPr>
          <a:xfrm>
            <a:off x="4881587" y="3901719"/>
            <a:ext cx="312799" cy="340672"/>
          </a:xfrm>
          <a:custGeom>
            <a:avLst/>
            <a:gdLst/>
            <a:ahLst/>
            <a:cxnLst/>
            <a:rect l="l" t="t" r="r" b="b"/>
            <a:pathLst>
              <a:path w="469198" h="511008">
                <a:moveTo>
                  <a:pt x="0" y="0"/>
                </a:moveTo>
                <a:lnTo>
                  <a:pt x="469198" y="0"/>
                </a:lnTo>
                <a:lnTo>
                  <a:pt x="469198" y="511008"/>
                </a:lnTo>
                <a:lnTo>
                  <a:pt x="0" y="51100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sz="1200"/>
          </a:p>
        </p:txBody>
      </p:sp>
      <p:sp>
        <p:nvSpPr>
          <p:cNvPr id="50" name="TextBox 50"/>
          <p:cNvSpPr txBox="1"/>
          <p:nvPr/>
        </p:nvSpPr>
        <p:spPr>
          <a:xfrm>
            <a:off x="3834245" y="4613378"/>
            <a:ext cx="2407483" cy="1769459"/>
          </a:xfrm>
          <a:prstGeom prst="rect">
            <a:avLst/>
          </a:prstGeom>
        </p:spPr>
        <p:txBody>
          <a:bodyPr lIns="0" tIns="0" rIns="0" bIns="0" rtlCol="0" anchor="t">
            <a:spAutoFit/>
          </a:bodyPr>
          <a:lstStyle/>
          <a:p>
            <a:pPr algn="just">
              <a:lnSpc>
                <a:spcPts val="1960"/>
              </a:lnSpc>
            </a:pPr>
            <a:r>
              <a:rPr lang="en-US" sz="1400" dirty="0">
                <a:solidFill>
                  <a:srgbClr val="000000"/>
                </a:solidFill>
                <a:latin typeface="Lato"/>
                <a:ea typeface="Lato"/>
                <a:cs typeface="Lato"/>
                <a:sym typeface="Lato"/>
              </a:rPr>
              <a:t>“</a:t>
            </a:r>
            <a:r>
              <a:rPr lang="vi-VN" sz="1400" dirty="0">
                <a:solidFill>
                  <a:srgbClr val="000000"/>
                </a:solidFill>
                <a:latin typeface="Lato"/>
                <a:ea typeface="Lato"/>
                <a:cs typeface="Lato"/>
                <a:sym typeface="Lato"/>
              </a:rPr>
              <a:t>Các yếu tố nhu cầu cá nhân … sau đó là yếu tố ngoại cảnh như sự rủ rê lôi kéo hoặc công việc học tập. Yếu tố liên quan tới nhiều hành vi lối sống không lành mạnh là thời gian…</a:t>
            </a:r>
            <a:r>
              <a:rPr lang="en-US" sz="1400" dirty="0">
                <a:solidFill>
                  <a:srgbClr val="000000"/>
                </a:solidFill>
                <a:latin typeface="Lato"/>
                <a:ea typeface="Lato"/>
                <a:cs typeface="Lato"/>
                <a:sym typeface="Lato"/>
              </a:rPr>
              <a:t>[1].”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83116" y="577179"/>
            <a:ext cx="3177123" cy="3148098"/>
            <a:chOff x="0" y="0"/>
            <a:chExt cx="1433756" cy="1420657"/>
          </a:xfrm>
        </p:grpSpPr>
        <p:sp>
          <p:nvSpPr>
            <p:cNvPr id="3" name="Freeform 3"/>
            <p:cNvSpPr/>
            <p:nvPr/>
          </p:nvSpPr>
          <p:spPr>
            <a:xfrm>
              <a:off x="0" y="0"/>
              <a:ext cx="1433756" cy="1420657"/>
            </a:xfrm>
            <a:custGeom>
              <a:avLst/>
              <a:gdLst/>
              <a:ahLst/>
              <a:cxnLst/>
              <a:rect l="l" t="t" r="r" b="b"/>
              <a:pathLst>
                <a:path w="1433756" h="1420657">
                  <a:moveTo>
                    <a:pt x="0" y="0"/>
                  </a:moveTo>
                  <a:lnTo>
                    <a:pt x="1433756" y="0"/>
                  </a:lnTo>
                  <a:lnTo>
                    <a:pt x="1433756" y="1420657"/>
                  </a:lnTo>
                  <a:lnTo>
                    <a:pt x="0" y="1420657"/>
                  </a:lnTo>
                  <a:close/>
                </a:path>
              </a:pathLst>
            </a:custGeom>
            <a:solidFill>
              <a:srgbClr val="202020"/>
            </a:solidFill>
          </p:spPr>
          <p:txBody>
            <a:bodyPr/>
            <a:lstStyle/>
            <a:p>
              <a:endParaRPr lang="en-US" sz="1200"/>
            </a:p>
          </p:txBody>
        </p:sp>
        <p:sp>
          <p:nvSpPr>
            <p:cNvPr id="4" name="TextBox 4"/>
            <p:cNvSpPr txBox="1"/>
            <p:nvPr/>
          </p:nvSpPr>
          <p:spPr>
            <a:xfrm>
              <a:off x="0" y="-38100"/>
              <a:ext cx="1433756" cy="1458757"/>
            </a:xfrm>
            <a:prstGeom prst="rect">
              <a:avLst/>
            </a:prstGeom>
          </p:spPr>
          <p:txBody>
            <a:bodyPr lIns="33867" tIns="33867" rIns="33867" bIns="33867" rtlCol="0" anchor="ctr"/>
            <a:lstStyle/>
            <a:p>
              <a:pPr algn="ctr">
                <a:lnSpc>
                  <a:spcPts val="1773"/>
                </a:lnSpc>
                <a:spcBef>
                  <a:spcPct val="0"/>
                </a:spcBef>
              </a:pPr>
              <a:endParaRPr sz="1200"/>
            </a:p>
          </p:txBody>
        </p:sp>
      </p:grpSp>
      <p:sp>
        <p:nvSpPr>
          <p:cNvPr id="5" name="TextBox 5"/>
          <p:cNvSpPr txBox="1"/>
          <p:nvPr/>
        </p:nvSpPr>
        <p:spPr>
          <a:xfrm>
            <a:off x="342899" y="320957"/>
            <a:ext cx="3999322" cy="775853"/>
          </a:xfrm>
          <a:prstGeom prst="rect">
            <a:avLst/>
          </a:prstGeom>
        </p:spPr>
        <p:txBody>
          <a:bodyPr wrap="square" lIns="0" tIns="0" rIns="0" bIns="0" rtlCol="0" anchor="t">
            <a:spAutoFit/>
          </a:bodyPr>
          <a:lstStyle/>
          <a:p>
            <a:pPr>
              <a:lnSpc>
                <a:spcPts val="7012"/>
              </a:lnSpc>
            </a:pPr>
            <a:r>
              <a:rPr lang="vi-VN" sz="3200" b="1" spc="-165">
                <a:solidFill>
                  <a:srgbClr val="000000"/>
                </a:solidFill>
                <a:latin typeface="Roboto Bold"/>
                <a:ea typeface="Roboto Bold"/>
                <a:cs typeface="Roboto Bold"/>
                <a:sym typeface="Roboto Bold"/>
              </a:rPr>
              <a:t>Phân tích nguyên nhân</a:t>
            </a:r>
            <a:endParaRPr lang="en-US" sz="3200" b="1" spc="-165">
              <a:solidFill>
                <a:srgbClr val="000000"/>
              </a:solidFill>
              <a:latin typeface="Roboto Bold"/>
              <a:ea typeface="Roboto Bold"/>
              <a:cs typeface="Roboto Bold"/>
              <a:sym typeface="Roboto Bold"/>
            </a:endParaRPr>
          </a:p>
        </p:txBody>
      </p:sp>
      <p:sp>
        <p:nvSpPr>
          <p:cNvPr id="6" name="TextBox 6"/>
          <p:cNvSpPr txBox="1"/>
          <p:nvPr/>
        </p:nvSpPr>
        <p:spPr>
          <a:xfrm>
            <a:off x="820094" y="2186806"/>
            <a:ext cx="4769229" cy="338362"/>
          </a:xfrm>
          <a:prstGeom prst="rect">
            <a:avLst/>
          </a:prstGeom>
        </p:spPr>
        <p:txBody>
          <a:bodyPr lIns="0" tIns="0" rIns="0" bIns="0" rtlCol="0" anchor="t">
            <a:spAutoFit/>
          </a:bodyPr>
          <a:lstStyle/>
          <a:p>
            <a:pPr algn="just">
              <a:lnSpc>
                <a:spcPts val="2893"/>
              </a:lnSpc>
            </a:pPr>
            <a:r>
              <a:rPr lang="vi-VN" b="1">
                <a:solidFill>
                  <a:srgbClr val="000000"/>
                </a:solidFill>
                <a:latin typeface="+mj-lt"/>
                <a:cs typeface="Poppins Bold"/>
                <a:sym typeface="Poppins"/>
              </a:rPr>
              <a:t>Yếu tố </a:t>
            </a:r>
            <a:r>
              <a:rPr lang="en-US" b="1">
                <a:solidFill>
                  <a:srgbClr val="000000"/>
                </a:solidFill>
                <a:latin typeface="+mj-lt"/>
                <a:cs typeface="Poppins Bold"/>
                <a:sym typeface="Poppins"/>
              </a:rPr>
              <a:t>Sức ép từ học tập</a:t>
            </a:r>
          </a:p>
        </p:txBody>
      </p:sp>
      <p:grpSp>
        <p:nvGrpSpPr>
          <p:cNvPr id="7" name="Group 7"/>
          <p:cNvGrpSpPr/>
          <p:nvPr/>
        </p:nvGrpSpPr>
        <p:grpSpPr>
          <a:xfrm>
            <a:off x="11566456" y="6230044"/>
            <a:ext cx="282645" cy="285057"/>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9" name="TextBox 9"/>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8</a:t>
              </a:r>
            </a:p>
          </p:txBody>
        </p:sp>
      </p:grpSp>
      <p:grpSp>
        <p:nvGrpSpPr>
          <p:cNvPr id="10" name="Group 10"/>
          <p:cNvGrpSpPr/>
          <p:nvPr/>
        </p:nvGrpSpPr>
        <p:grpSpPr>
          <a:xfrm>
            <a:off x="685800" y="3646422"/>
            <a:ext cx="5214661" cy="459105"/>
            <a:chOff x="0" y="-38100"/>
            <a:chExt cx="10429322" cy="918209"/>
          </a:xfrm>
        </p:grpSpPr>
        <p:sp>
          <p:nvSpPr>
            <p:cNvPr id="11" name="TextBox 11"/>
            <p:cNvSpPr txBox="1"/>
            <p:nvPr/>
          </p:nvSpPr>
          <p:spPr>
            <a:xfrm>
              <a:off x="768012" y="-38100"/>
              <a:ext cx="9661310" cy="877163"/>
            </a:xfrm>
            <a:prstGeom prst="rect">
              <a:avLst/>
            </a:prstGeom>
          </p:spPr>
          <p:txBody>
            <a:bodyPr lIns="0" tIns="0" rIns="0" bIns="0" rtlCol="0" anchor="t">
              <a:spAutoFit/>
            </a:bodyPr>
            <a:lstStyle/>
            <a:p>
              <a:pPr>
                <a:lnSpc>
                  <a:spcPts val="1773"/>
                </a:lnSpc>
              </a:pPr>
              <a:r>
                <a:rPr lang="en-US" sz="1400" b="1">
                  <a:solidFill>
                    <a:srgbClr val="000000"/>
                  </a:solidFill>
                  <a:latin typeface="Lato Bold"/>
                  <a:ea typeface="Lato Bold"/>
                  <a:cs typeface="Lato Bold"/>
                  <a:sym typeface="Lato Bold"/>
                </a:rPr>
                <a:t>Điểm trung bình ESSA tăng từ 46,4 lên 53,5 trong 3 năm, sự tăng này có ý nghĩa thống kê (bảng 2, tr. 284</a:t>
              </a:r>
              <a:r>
                <a:rPr lang="vi-VN" sz="1400" b="1">
                  <a:solidFill>
                    <a:srgbClr val="000000"/>
                  </a:solidFill>
                  <a:latin typeface="Lato Bold"/>
                  <a:ea typeface="Lato Bold"/>
                  <a:cs typeface="Lato Bold"/>
                  <a:sym typeface="Lato Bold"/>
                </a:rPr>
                <a:t> trích từ [2]</a:t>
              </a:r>
              <a:r>
                <a:rPr lang="en-US" sz="1400" b="1">
                  <a:solidFill>
                    <a:srgbClr val="000000"/>
                  </a:solidFill>
                  <a:latin typeface="Lato Bold"/>
                  <a:ea typeface="Lato Bold"/>
                  <a:cs typeface="Lato Bold"/>
                  <a:sym typeface="Lato Bold"/>
                </a:rPr>
                <a:t>)</a:t>
              </a:r>
            </a:p>
          </p:txBody>
        </p:sp>
        <p:sp>
          <p:nvSpPr>
            <p:cNvPr id="12" name="Freeform 12"/>
            <p:cNvSpPr/>
            <p:nvPr/>
          </p:nvSpPr>
          <p:spPr>
            <a:xfrm>
              <a:off x="0" y="389042"/>
              <a:ext cx="523424" cy="491067"/>
            </a:xfrm>
            <a:custGeom>
              <a:avLst/>
              <a:gdLst/>
              <a:ahLst/>
              <a:cxnLst/>
              <a:rect l="l" t="t" r="r" b="b"/>
              <a:pathLst>
                <a:path w="523424" h="491067">
                  <a:moveTo>
                    <a:pt x="0" y="0"/>
                  </a:moveTo>
                  <a:lnTo>
                    <a:pt x="523424" y="0"/>
                  </a:lnTo>
                  <a:lnTo>
                    <a:pt x="523424" y="491068"/>
                  </a:lnTo>
                  <a:lnTo>
                    <a:pt x="0" y="491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pic>
        <p:nvPicPr>
          <p:cNvPr id="24" name="Picture 23">
            <a:extLst>
              <a:ext uri="{FF2B5EF4-FFF2-40B4-BE49-F238E27FC236}">
                <a16:creationId xmlns:a16="http://schemas.microsoft.com/office/drawing/2014/main" id="{85FDFBE7-52A4-1EC1-2B7F-53FE9CED99C9}"/>
              </a:ext>
            </a:extLst>
          </p:cNvPr>
          <p:cNvPicPr>
            <a:picLocks noChangeAspect="1"/>
          </p:cNvPicPr>
          <p:nvPr/>
        </p:nvPicPr>
        <p:blipFill>
          <a:blip r:embed="rId4"/>
          <a:stretch>
            <a:fillRect/>
          </a:stretch>
        </p:blipFill>
        <p:spPr>
          <a:xfrm>
            <a:off x="6008796" y="779046"/>
            <a:ext cx="5948640" cy="5076085"/>
          </a:xfrm>
          <a:prstGeom prst="rect">
            <a:avLst/>
          </a:prstGeom>
        </p:spPr>
      </p:pic>
      <p:sp>
        <p:nvSpPr>
          <p:cNvPr id="25" name="TextBox 24">
            <a:extLst>
              <a:ext uri="{FF2B5EF4-FFF2-40B4-BE49-F238E27FC236}">
                <a16:creationId xmlns:a16="http://schemas.microsoft.com/office/drawing/2014/main" id="{AB16073B-91CA-9AA5-628D-782BE0A29DF7}"/>
              </a:ext>
            </a:extLst>
          </p:cNvPr>
          <p:cNvSpPr txBox="1"/>
          <p:nvPr/>
        </p:nvSpPr>
        <p:spPr>
          <a:xfrm>
            <a:off x="6210134" y="5911489"/>
            <a:ext cx="5848703" cy="738664"/>
          </a:xfrm>
          <a:prstGeom prst="rect">
            <a:avLst/>
          </a:prstGeom>
          <a:noFill/>
        </p:spPr>
        <p:txBody>
          <a:bodyPr wrap="square" rtlCol="0">
            <a:spAutoFit/>
          </a:bodyPr>
          <a:lstStyle/>
          <a:p>
            <a:r>
              <a:rPr lang="vi-VN" sz="1400"/>
              <a:t>Bảng: </a:t>
            </a:r>
            <a:r>
              <a:rPr lang="en-US" sz="1400"/>
              <a:t>Ý nghĩa và độ lệch chuẩn của Thang đo Căng thẳng Giáo dục cho Thanh thiếu niên (ESSA): điểm tổng, điểm phụ cho năm lĩnh vực riêng biệt, và điểm cho 16 câu hỏi riêng biệt (n=</a:t>
            </a:r>
            <a:r>
              <a:rPr lang="vi-VN" sz="1400"/>
              <a:t>341) [2].</a:t>
            </a:r>
            <a:endParaRPr 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D4EA6-037B-CED0-FE0A-D4D009F2371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CD0689F-0175-C287-DF8B-28D8E1948D98}"/>
              </a:ext>
            </a:extLst>
          </p:cNvPr>
          <p:cNvGrpSpPr/>
          <p:nvPr/>
        </p:nvGrpSpPr>
        <p:grpSpPr>
          <a:xfrm>
            <a:off x="9014877" y="0"/>
            <a:ext cx="3177123" cy="3148098"/>
            <a:chOff x="0" y="0"/>
            <a:chExt cx="1433756" cy="1420657"/>
          </a:xfrm>
        </p:grpSpPr>
        <p:sp>
          <p:nvSpPr>
            <p:cNvPr id="3" name="Freeform 3">
              <a:extLst>
                <a:ext uri="{FF2B5EF4-FFF2-40B4-BE49-F238E27FC236}">
                  <a16:creationId xmlns:a16="http://schemas.microsoft.com/office/drawing/2014/main" id="{6E39DD41-556E-FCCE-35E8-A0212C642DA1}"/>
                </a:ext>
              </a:extLst>
            </p:cNvPr>
            <p:cNvSpPr/>
            <p:nvPr/>
          </p:nvSpPr>
          <p:spPr>
            <a:xfrm>
              <a:off x="0" y="0"/>
              <a:ext cx="1433756" cy="1420657"/>
            </a:xfrm>
            <a:custGeom>
              <a:avLst/>
              <a:gdLst/>
              <a:ahLst/>
              <a:cxnLst/>
              <a:rect l="l" t="t" r="r" b="b"/>
              <a:pathLst>
                <a:path w="1433756" h="1420657">
                  <a:moveTo>
                    <a:pt x="0" y="0"/>
                  </a:moveTo>
                  <a:lnTo>
                    <a:pt x="1433756" y="0"/>
                  </a:lnTo>
                  <a:lnTo>
                    <a:pt x="1433756" y="1420657"/>
                  </a:lnTo>
                  <a:lnTo>
                    <a:pt x="0" y="1420657"/>
                  </a:lnTo>
                  <a:close/>
                </a:path>
              </a:pathLst>
            </a:custGeom>
            <a:solidFill>
              <a:srgbClr val="202020"/>
            </a:solidFill>
          </p:spPr>
          <p:txBody>
            <a:bodyPr/>
            <a:lstStyle/>
            <a:p>
              <a:endParaRPr lang="en-US" sz="1200"/>
            </a:p>
          </p:txBody>
        </p:sp>
        <p:sp>
          <p:nvSpPr>
            <p:cNvPr id="4" name="TextBox 4">
              <a:extLst>
                <a:ext uri="{FF2B5EF4-FFF2-40B4-BE49-F238E27FC236}">
                  <a16:creationId xmlns:a16="http://schemas.microsoft.com/office/drawing/2014/main" id="{7ED51A05-95B7-BF7B-072B-DF350A6DD232}"/>
                </a:ext>
              </a:extLst>
            </p:cNvPr>
            <p:cNvSpPr txBox="1"/>
            <p:nvPr/>
          </p:nvSpPr>
          <p:spPr>
            <a:xfrm>
              <a:off x="0" y="-38100"/>
              <a:ext cx="1433756" cy="1458757"/>
            </a:xfrm>
            <a:prstGeom prst="rect">
              <a:avLst/>
            </a:prstGeom>
          </p:spPr>
          <p:txBody>
            <a:bodyPr lIns="33867" tIns="33867" rIns="33867" bIns="33867" rtlCol="0" anchor="ctr"/>
            <a:lstStyle/>
            <a:p>
              <a:pPr algn="ctr">
                <a:lnSpc>
                  <a:spcPts val="1773"/>
                </a:lnSpc>
                <a:spcBef>
                  <a:spcPct val="0"/>
                </a:spcBef>
              </a:pPr>
              <a:endParaRPr sz="1200"/>
            </a:p>
          </p:txBody>
        </p:sp>
      </p:grpSp>
      <p:sp>
        <p:nvSpPr>
          <p:cNvPr id="5" name="TextBox 5">
            <a:extLst>
              <a:ext uri="{FF2B5EF4-FFF2-40B4-BE49-F238E27FC236}">
                <a16:creationId xmlns:a16="http://schemas.microsoft.com/office/drawing/2014/main" id="{DD3A29C3-479F-86BA-81B7-6435BE5BF09F}"/>
              </a:ext>
            </a:extLst>
          </p:cNvPr>
          <p:cNvSpPr txBox="1"/>
          <p:nvPr/>
        </p:nvSpPr>
        <p:spPr>
          <a:xfrm>
            <a:off x="342899" y="320957"/>
            <a:ext cx="3999322" cy="775853"/>
          </a:xfrm>
          <a:prstGeom prst="rect">
            <a:avLst/>
          </a:prstGeom>
        </p:spPr>
        <p:txBody>
          <a:bodyPr wrap="square" lIns="0" tIns="0" rIns="0" bIns="0" rtlCol="0" anchor="t">
            <a:spAutoFit/>
          </a:bodyPr>
          <a:lstStyle/>
          <a:p>
            <a:pPr>
              <a:lnSpc>
                <a:spcPts val="7012"/>
              </a:lnSpc>
            </a:pPr>
            <a:r>
              <a:rPr lang="vi-VN" sz="3200" b="1" spc="-165">
                <a:solidFill>
                  <a:srgbClr val="000000"/>
                </a:solidFill>
                <a:latin typeface="Roboto Bold"/>
                <a:ea typeface="Roboto Bold"/>
                <a:cs typeface="Roboto Bold"/>
                <a:sym typeface="Roboto Bold"/>
              </a:rPr>
              <a:t>Phân tích nguyên nhân</a:t>
            </a:r>
            <a:endParaRPr lang="en-US" sz="3200" b="1" spc="-165">
              <a:solidFill>
                <a:srgbClr val="000000"/>
              </a:solidFill>
              <a:latin typeface="Roboto Bold"/>
              <a:ea typeface="Roboto Bold"/>
              <a:cs typeface="Roboto Bold"/>
              <a:sym typeface="Roboto Bold"/>
            </a:endParaRPr>
          </a:p>
        </p:txBody>
      </p:sp>
      <p:sp>
        <p:nvSpPr>
          <p:cNvPr id="6" name="TextBox 6">
            <a:extLst>
              <a:ext uri="{FF2B5EF4-FFF2-40B4-BE49-F238E27FC236}">
                <a16:creationId xmlns:a16="http://schemas.microsoft.com/office/drawing/2014/main" id="{F8165A5D-38A9-38C0-541E-7700D08AB90F}"/>
              </a:ext>
            </a:extLst>
          </p:cNvPr>
          <p:cNvSpPr txBox="1"/>
          <p:nvPr/>
        </p:nvSpPr>
        <p:spPr>
          <a:xfrm>
            <a:off x="820094" y="2186806"/>
            <a:ext cx="4769229" cy="339837"/>
          </a:xfrm>
          <a:prstGeom prst="rect">
            <a:avLst/>
          </a:prstGeom>
        </p:spPr>
        <p:txBody>
          <a:bodyPr lIns="0" tIns="0" rIns="0" bIns="0" rtlCol="0" anchor="t">
            <a:spAutoFit/>
          </a:bodyPr>
          <a:lstStyle/>
          <a:p>
            <a:pPr algn="just">
              <a:lnSpc>
                <a:spcPts val="2893"/>
              </a:lnSpc>
            </a:pPr>
            <a:r>
              <a:rPr lang="en-US" b="1">
                <a:solidFill>
                  <a:srgbClr val="000000"/>
                </a:solidFill>
                <a:latin typeface="+mj-lt"/>
                <a:cs typeface="Poppins Bold"/>
                <a:sym typeface="Poppins"/>
              </a:rPr>
              <a:t>Sức ép từ học tập</a:t>
            </a:r>
          </a:p>
        </p:txBody>
      </p:sp>
      <p:grpSp>
        <p:nvGrpSpPr>
          <p:cNvPr id="7" name="Group 7">
            <a:extLst>
              <a:ext uri="{FF2B5EF4-FFF2-40B4-BE49-F238E27FC236}">
                <a16:creationId xmlns:a16="http://schemas.microsoft.com/office/drawing/2014/main" id="{D1999932-B95B-5A04-0644-847B6BC702E1}"/>
              </a:ext>
            </a:extLst>
          </p:cNvPr>
          <p:cNvGrpSpPr/>
          <p:nvPr/>
        </p:nvGrpSpPr>
        <p:grpSpPr>
          <a:xfrm>
            <a:off x="11566456" y="6230044"/>
            <a:ext cx="282645" cy="285057"/>
            <a:chOff x="0" y="0"/>
            <a:chExt cx="205716" cy="207472"/>
          </a:xfrm>
        </p:grpSpPr>
        <p:sp>
          <p:nvSpPr>
            <p:cNvPr id="8" name="Freeform 8">
              <a:extLst>
                <a:ext uri="{FF2B5EF4-FFF2-40B4-BE49-F238E27FC236}">
                  <a16:creationId xmlns:a16="http://schemas.microsoft.com/office/drawing/2014/main" id="{87ED900E-1AE5-6A3A-635B-8558A217055D}"/>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9" name="TextBox 9">
              <a:extLst>
                <a:ext uri="{FF2B5EF4-FFF2-40B4-BE49-F238E27FC236}">
                  <a16:creationId xmlns:a16="http://schemas.microsoft.com/office/drawing/2014/main" id="{B7B6C60C-AEC0-51EE-EF05-C2366C8D6F1A}"/>
                </a:ext>
              </a:extLst>
            </p:cNvPr>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8</a:t>
              </a:r>
            </a:p>
          </p:txBody>
        </p:sp>
      </p:grpSp>
      <p:grpSp>
        <p:nvGrpSpPr>
          <p:cNvPr id="10" name="Group 10">
            <a:extLst>
              <a:ext uri="{FF2B5EF4-FFF2-40B4-BE49-F238E27FC236}">
                <a16:creationId xmlns:a16="http://schemas.microsoft.com/office/drawing/2014/main" id="{BE84539D-9391-FAA8-0EED-C6AB3877796E}"/>
              </a:ext>
            </a:extLst>
          </p:cNvPr>
          <p:cNvGrpSpPr/>
          <p:nvPr/>
        </p:nvGrpSpPr>
        <p:grpSpPr>
          <a:xfrm>
            <a:off x="419704" y="3501901"/>
            <a:ext cx="5214661" cy="900246"/>
            <a:chOff x="0" y="-38100"/>
            <a:chExt cx="10429322" cy="1800490"/>
          </a:xfrm>
        </p:grpSpPr>
        <p:sp>
          <p:nvSpPr>
            <p:cNvPr id="11" name="TextBox 11">
              <a:extLst>
                <a:ext uri="{FF2B5EF4-FFF2-40B4-BE49-F238E27FC236}">
                  <a16:creationId xmlns:a16="http://schemas.microsoft.com/office/drawing/2014/main" id="{2D5F2DA7-75FD-1AA6-05AF-0B37F8CFC108}"/>
                </a:ext>
              </a:extLst>
            </p:cNvPr>
            <p:cNvSpPr txBox="1"/>
            <p:nvPr/>
          </p:nvSpPr>
          <p:spPr>
            <a:xfrm>
              <a:off x="768012" y="-38100"/>
              <a:ext cx="9661310" cy="1800490"/>
            </a:xfrm>
            <a:prstGeom prst="rect">
              <a:avLst/>
            </a:prstGeom>
          </p:spPr>
          <p:txBody>
            <a:bodyPr lIns="0" tIns="0" rIns="0" bIns="0" rtlCol="0" anchor="t">
              <a:spAutoFit/>
            </a:bodyPr>
            <a:lstStyle/>
            <a:p>
              <a:pPr>
                <a:lnSpc>
                  <a:spcPts val="1773"/>
                </a:lnSpc>
              </a:pPr>
              <a:r>
                <a:rPr lang="vi-VN" sz="1400" b="1">
                  <a:solidFill>
                    <a:srgbClr val="000000"/>
                  </a:solidFill>
                  <a:latin typeface="Lato Bold"/>
                  <a:ea typeface="Lato Bold"/>
                  <a:cs typeface="Lato Bold"/>
                  <a:sym typeface="Lato Bold"/>
                </a:rPr>
                <a:t>– Mô hình hồi quy đa biến cho thấy “điểm học tập thấp hơn” (</a:t>
              </a:r>
              <a:r>
                <a:rPr lang="el-GR" sz="1400" b="1">
                  <a:solidFill>
                    <a:srgbClr val="000000"/>
                  </a:solidFill>
                  <a:latin typeface="Lato Bold"/>
                  <a:ea typeface="Lato Bold"/>
                  <a:cs typeface="Lato Bold"/>
                  <a:sym typeface="Lato Bold"/>
                </a:rPr>
                <a:t>β = −1,79; 95%</a:t>
              </a:r>
              <a:r>
                <a:rPr lang="vi-VN" sz="1400" b="1">
                  <a:solidFill>
                    <a:srgbClr val="000000"/>
                  </a:solidFill>
                  <a:latin typeface="Lato Bold"/>
                  <a:ea typeface="Lato Bold"/>
                  <a:cs typeface="Lato Bold"/>
                  <a:sym typeface="Lato Bold"/>
                </a:rPr>
                <a:t>CI −3,02; −0,56) và “tham gia lớp học thêm” (</a:t>
              </a:r>
              <a:r>
                <a:rPr lang="el-GR" sz="1400" b="1">
                  <a:solidFill>
                    <a:srgbClr val="000000"/>
                  </a:solidFill>
                  <a:latin typeface="Lato Bold"/>
                  <a:ea typeface="Lato Bold"/>
                  <a:cs typeface="Lato Bold"/>
                  <a:sym typeface="Lato Bold"/>
                </a:rPr>
                <a:t>β = 4,73; 95%</a:t>
              </a:r>
              <a:r>
                <a:rPr lang="vi-VN" sz="1400" b="1">
                  <a:solidFill>
                    <a:srgbClr val="000000"/>
                  </a:solidFill>
                  <a:latin typeface="Lato Bold"/>
                  <a:ea typeface="Lato Bold"/>
                  <a:cs typeface="Lato Bold"/>
                  <a:sym typeface="Lato Bold"/>
                </a:rPr>
                <a:t>CI 0,41; 9,06) đều liên quan đến căng thẳng học tập cao hơn (bảng 4, tr. 286, trích từ [2])</a:t>
              </a:r>
              <a:endParaRPr lang="en-US" sz="1400" b="1">
                <a:solidFill>
                  <a:srgbClr val="000000"/>
                </a:solidFill>
                <a:latin typeface="Lato Bold"/>
                <a:ea typeface="Lato Bold"/>
                <a:cs typeface="Lato Bold"/>
                <a:sym typeface="Lato Bold"/>
              </a:endParaRPr>
            </a:p>
          </p:txBody>
        </p:sp>
        <p:sp>
          <p:nvSpPr>
            <p:cNvPr id="12" name="Freeform 12">
              <a:extLst>
                <a:ext uri="{FF2B5EF4-FFF2-40B4-BE49-F238E27FC236}">
                  <a16:creationId xmlns:a16="http://schemas.microsoft.com/office/drawing/2014/main" id="{D1D814C0-5301-614F-C206-F9A640FADEC3}"/>
                </a:ext>
              </a:extLst>
            </p:cNvPr>
            <p:cNvSpPr/>
            <p:nvPr/>
          </p:nvSpPr>
          <p:spPr>
            <a:xfrm>
              <a:off x="0" y="389042"/>
              <a:ext cx="523424" cy="491067"/>
            </a:xfrm>
            <a:custGeom>
              <a:avLst/>
              <a:gdLst/>
              <a:ahLst/>
              <a:cxnLst/>
              <a:rect l="l" t="t" r="r" b="b"/>
              <a:pathLst>
                <a:path w="523424" h="491067">
                  <a:moveTo>
                    <a:pt x="0" y="0"/>
                  </a:moveTo>
                  <a:lnTo>
                    <a:pt x="523424" y="0"/>
                  </a:lnTo>
                  <a:lnTo>
                    <a:pt x="523424" y="491068"/>
                  </a:lnTo>
                  <a:lnTo>
                    <a:pt x="0" y="491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sp>
        <p:nvSpPr>
          <p:cNvPr id="25" name="TextBox 24">
            <a:extLst>
              <a:ext uri="{FF2B5EF4-FFF2-40B4-BE49-F238E27FC236}">
                <a16:creationId xmlns:a16="http://schemas.microsoft.com/office/drawing/2014/main" id="{AFC2C1EF-7B89-85EB-D02C-4AFA910D3D66}"/>
              </a:ext>
            </a:extLst>
          </p:cNvPr>
          <p:cNvSpPr txBox="1"/>
          <p:nvPr/>
        </p:nvSpPr>
        <p:spPr>
          <a:xfrm>
            <a:off x="5886256" y="5473005"/>
            <a:ext cx="5955541" cy="954107"/>
          </a:xfrm>
          <a:prstGeom prst="rect">
            <a:avLst/>
          </a:prstGeom>
          <a:noFill/>
        </p:spPr>
        <p:txBody>
          <a:bodyPr wrap="square" rtlCol="0">
            <a:spAutoFit/>
          </a:bodyPr>
          <a:lstStyle/>
          <a:p>
            <a:r>
              <a:rPr lang="vi-VN" sz="1400"/>
              <a:t>Bảng Mối liên hệ đa biến giữa căng thẳng học tập cảm nhận được tại lần theo dõi và các biến về xã hội-demographic trong gia đình, liên quan đến học tập, lối sống, và thái độ của cha mẹ cảm nhận được tại thời điểm ban đầu [2]</a:t>
            </a:r>
            <a:endParaRPr lang="en-US" sz="1400"/>
          </a:p>
        </p:txBody>
      </p:sp>
      <p:pic>
        <p:nvPicPr>
          <p:cNvPr id="14" name="Picture 13">
            <a:extLst>
              <a:ext uri="{FF2B5EF4-FFF2-40B4-BE49-F238E27FC236}">
                <a16:creationId xmlns:a16="http://schemas.microsoft.com/office/drawing/2014/main" id="{A1B44A51-D8CC-FFB2-A558-D5195119AB59}"/>
              </a:ext>
            </a:extLst>
          </p:cNvPr>
          <p:cNvPicPr>
            <a:picLocks noChangeAspect="1"/>
          </p:cNvPicPr>
          <p:nvPr/>
        </p:nvPicPr>
        <p:blipFill>
          <a:blip r:embed="rId4"/>
          <a:stretch>
            <a:fillRect/>
          </a:stretch>
        </p:blipFill>
        <p:spPr>
          <a:xfrm>
            <a:off x="5756659" y="240355"/>
            <a:ext cx="6214736" cy="5081417"/>
          </a:xfrm>
          <a:prstGeom prst="rect">
            <a:avLst/>
          </a:prstGeom>
        </p:spPr>
      </p:pic>
    </p:spTree>
    <p:extLst>
      <p:ext uri="{BB962C8B-B14F-4D97-AF65-F5344CB8AC3E}">
        <p14:creationId xmlns:p14="http://schemas.microsoft.com/office/powerpoint/2010/main" val="1495877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115" y="1488134"/>
            <a:ext cx="3692519" cy="5013268"/>
            <a:chOff x="0" y="0"/>
            <a:chExt cx="858102" cy="1165030"/>
          </a:xfrm>
        </p:grpSpPr>
        <p:sp>
          <p:nvSpPr>
            <p:cNvPr id="3" name="Freeform 3"/>
            <p:cNvSpPr/>
            <p:nvPr/>
          </p:nvSpPr>
          <p:spPr>
            <a:xfrm>
              <a:off x="0" y="0"/>
              <a:ext cx="858102" cy="1165030"/>
            </a:xfrm>
            <a:custGeom>
              <a:avLst/>
              <a:gdLst/>
              <a:ahLst/>
              <a:cxnLst/>
              <a:rect l="l" t="t" r="r" b="b"/>
              <a:pathLst>
                <a:path w="858102" h="1165030">
                  <a:moveTo>
                    <a:pt x="0" y="0"/>
                  </a:moveTo>
                  <a:lnTo>
                    <a:pt x="858102" y="0"/>
                  </a:lnTo>
                  <a:lnTo>
                    <a:pt x="858102" y="1165030"/>
                  </a:lnTo>
                  <a:lnTo>
                    <a:pt x="0" y="1165030"/>
                  </a:lnTo>
                  <a:close/>
                </a:path>
              </a:pathLst>
            </a:custGeom>
            <a:blipFill>
              <a:blip r:embed="rId3"/>
              <a:stretch>
                <a:fillRect l="-51889" r="-51889"/>
              </a:stretch>
            </a:blipFill>
          </p:spPr>
          <p:txBody>
            <a:bodyPr/>
            <a:lstStyle/>
            <a:p>
              <a:endParaRPr lang="en-US" sz="1200"/>
            </a:p>
          </p:txBody>
        </p:sp>
      </p:grpSp>
      <p:grpSp>
        <p:nvGrpSpPr>
          <p:cNvPr id="4" name="Group 4"/>
          <p:cNvGrpSpPr/>
          <p:nvPr/>
        </p:nvGrpSpPr>
        <p:grpSpPr>
          <a:xfrm>
            <a:off x="4301234" y="0"/>
            <a:ext cx="1670585" cy="5093553"/>
            <a:chOff x="-46498" y="-54453"/>
            <a:chExt cx="388226" cy="1183687"/>
          </a:xfrm>
        </p:grpSpPr>
        <p:sp>
          <p:nvSpPr>
            <p:cNvPr id="5" name="Freeform 5"/>
            <p:cNvSpPr/>
            <p:nvPr/>
          </p:nvSpPr>
          <p:spPr>
            <a:xfrm>
              <a:off x="-46498" y="-54453"/>
              <a:ext cx="388226" cy="1183687"/>
            </a:xfrm>
            <a:custGeom>
              <a:avLst/>
              <a:gdLst/>
              <a:ahLst/>
              <a:cxnLst/>
              <a:rect l="l" t="t" r="r" b="b"/>
              <a:pathLst>
                <a:path w="388226" h="1183687">
                  <a:moveTo>
                    <a:pt x="0" y="0"/>
                  </a:moveTo>
                  <a:lnTo>
                    <a:pt x="388226" y="0"/>
                  </a:lnTo>
                  <a:lnTo>
                    <a:pt x="388226" y="1183687"/>
                  </a:lnTo>
                  <a:lnTo>
                    <a:pt x="0" y="1183687"/>
                  </a:lnTo>
                  <a:close/>
                </a:path>
              </a:pathLst>
            </a:custGeom>
            <a:blipFill>
              <a:blip r:embed="rId4"/>
              <a:stretch>
                <a:fillRect l="-125380" r="-232250"/>
              </a:stretch>
            </a:blipFill>
          </p:spPr>
          <p:txBody>
            <a:bodyPr/>
            <a:lstStyle/>
            <a:p>
              <a:endParaRPr lang="en-US" sz="1200"/>
            </a:p>
          </p:txBody>
        </p:sp>
      </p:grpSp>
      <p:grpSp>
        <p:nvGrpSpPr>
          <p:cNvPr id="9" name="Group 9"/>
          <p:cNvGrpSpPr/>
          <p:nvPr/>
        </p:nvGrpSpPr>
        <p:grpSpPr>
          <a:xfrm>
            <a:off x="11566456" y="6230044"/>
            <a:ext cx="282645" cy="285057"/>
            <a:chOff x="0" y="0"/>
            <a:chExt cx="205716" cy="207472"/>
          </a:xfrm>
        </p:grpSpPr>
        <p:sp>
          <p:nvSpPr>
            <p:cNvPr id="10" name="Freeform 10"/>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sz="1200"/>
            </a:p>
          </p:txBody>
        </p:sp>
        <p:sp>
          <p:nvSpPr>
            <p:cNvPr id="11" name="TextBox 11"/>
            <p:cNvSpPr txBox="1"/>
            <p:nvPr/>
          </p:nvSpPr>
          <p:spPr>
            <a:xfrm>
              <a:off x="0" y="-38100"/>
              <a:ext cx="205716" cy="245572"/>
            </a:xfrm>
            <a:prstGeom prst="rect">
              <a:avLst/>
            </a:prstGeom>
          </p:spPr>
          <p:txBody>
            <a:bodyPr lIns="33867" tIns="33867" rIns="33867" bIns="33867" rtlCol="0" anchor="ctr"/>
            <a:lstStyle/>
            <a:p>
              <a:pPr algn="ctr">
                <a:lnSpc>
                  <a:spcPts val="1400"/>
                </a:lnSpc>
              </a:pPr>
              <a:r>
                <a:rPr lang="en-US" sz="1000">
                  <a:solidFill>
                    <a:srgbClr val="000000"/>
                  </a:solidFill>
                  <a:latin typeface="Lato"/>
                  <a:ea typeface="Lato"/>
                  <a:cs typeface="Lato"/>
                  <a:sym typeface="Lato"/>
                </a:rPr>
                <a:t>20</a:t>
              </a:r>
            </a:p>
          </p:txBody>
        </p:sp>
      </p:grpSp>
      <p:sp>
        <p:nvSpPr>
          <p:cNvPr id="12" name="TextBox 12"/>
          <p:cNvSpPr txBox="1"/>
          <p:nvPr/>
        </p:nvSpPr>
        <p:spPr>
          <a:xfrm>
            <a:off x="7192653" y="710210"/>
            <a:ext cx="3810971" cy="338362"/>
          </a:xfrm>
          <a:prstGeom prst="rect">
            <a:avLst/>
          </a:prstGeom>
        </p:spPr>
        <p:txBody>
          <a:bodyPr lIns="0" tIns="0" rIns="0" bIns="0" rtlCol="0" anchor="t">
            <a:spAutoFit/>
          </a:bodyPr>
          <a:lstStyle/>
          <a:p>
            <a:pPr algn="just">
              <a:lnSpc>
                <a:spcPts val="2893"/>
              </a:lnSpc>
            </a:pPr>
            <a:r>
              <a:rPr lang="vi-VN" b="1">
                <a:solidFill>
                  <a:srgbClr val="000000"/>
                </a:solidFill>
                <a:latin typeface="+mj-lt"/>
                <a:ea typeface="Poppins Bold"/>
                <a:cs typeface="Poppins Bold"/>
                <a:sym typeface="Poppins Bold"/>
              </a:rPr>
              <a:t>Yếu tố gia đình &amp; môi trường</a:t>
            </a:r>
            <a:endParaRPr lang="en-US" b="1">
              <a:solidFill>
                <a:srgbClr val="000000"/>
              </a:solidFill>
              <a:latin typeface="+mj-lt"/>
              <a:ea typeface="Poppins Bold"/>
              <a:cs typeface="Poppins Bold"/>
              <a:sym typeface="Poppins Bold"/>
            </a:endParaRPr>
          </a:p>
        </p:txBody>
      </p:sp>
      <p:sp>
        <p:nvSpPr>
          <p:cNvPr id="14" name="TextBox 14"/>
          <p:cNvSpPr txBox="1"/>
          <p:nvPr/>
        </p:nvSpPr>
        <p:spPr>
          <a:xfrm>
            <a:off x="7304859" y="1402216"/>
            <a:ext cx="3810971" cy="950132"/>
          </a:xfrm>
          <a:prstGeom prst="rect">
            <a:avLst/>
          </a:prstGeom>
        </p:spPr>
        <p:txBody>
          <a:bodyPr lIns="0" tIns="0" rIns="0" bIns="0" rtlCol="0" anchor="t">
            <a:spAutoFit/>
          </a:bodyPr>
          <a:lstStyle/>
          <a:p>
            <a:pPr algn="just">
              <a:lnSpc>
                <a:spcPts val="1867"/>
              </a:lnSpc>
            </a:pPr>
            <a:r>
              <a:rPr lang="vi-VN" sz="1333" b="1">
                <a:solidFill>
                  <a:srgbClr val="000000"/>
                </a:solidFill>
                <a:latin typeface="Lato Bold"/>
                <a:ea typeface="Lato Bold"/>
                <a:cs typeface="Lato Bold"/>
                <a:sym typeface="Lato"/>
              </a:rPr>
              <a:t>“Số anh chị em” (</a:t>
            </a:r>
            <a:r>
              <a:rPr lang="el-GR" sz="1333" b="1">
                <a:solidFill>
                  <a:srgbClr val="000000"/>
                </a:solidFill>
                <a:latin typeface="Lato Bold"/>
                <a:ea typeface="Lato Bold"/>
                <a:cs typeface="Lato Bold"/>
                <a:sym typeface="Lato"/>
              </a:rPr>
              <a:t>β = 2,24; 95%</a:t>
            </a:r>
            <a:r>
              <a:rPr lang="vi-VN" sz="1333" b="1">
                <a:solidFill>
                  <a:srgbClr val="000000"/>
                </a:solidFill>
                <a:latin typeface="Lato Bold"/>
                <a:ea typeface="Lato Bold"/>
                <a:cs typeface="Lato Bold"/>
                <a:sym typeface="Lato"/>
              </a:rPr>
              <a:t>CI 0,92; 3,57) và “trình độ học vấn của cha cao” (</a:t>
            </a:r>
            <a:r>
              <a:rPr lang="el-GR" sz="1333" b="1">
                <a:solidFill>
                  <a:srgbClr val="000000"/>
                </a:solidFill>
                <a:latin typeface="Lato Bold"/>
                <a:ea typeface="Lato Bold"/>
                <a:cs typeface="Lato Bold"/>
                <a:sym typeface="Lato"/>
              </a:rPr>
              <a:t>β = 3,20; 95%</a:t>
            </a:r>
            <a:r>
              <a:rPr lang="vi-VN" sz="1333" b="1">
                <a:solidFill>
                  <a:srgbClr val="000000"/>
                </a:solidFill>
                <a:latin typeface="Lato Bold"/>
                <a:ea typeface="Lato Bold"/>
                <a:cs typeface="Lato Bold"/>
                <a:sym typeface="Lato"/>
              </a:rPr>
              <a:t>CI 0,13; 6,27) liên quan đến căng thẳng học tập tổng thể cao hơn (bảng 4, tr. 286, trích từ [2])</a:t>
            </a:r>
            <a:endParaRPr lang="en-US" sz="1333" b="1">
              <a:solidFill>
                <a:srgbClr val="000000"/>
              </a:solidFill>
              <a:latin typeface="Lato Bold"/>
              <a:ea typeface="Lato Bold"/>
              <a:cs typeface="Lato Bold"/>
              <a:sym typeface="Lato"/>
            </a:endParaRPr>
          </a:p>
        </p:txBody>
      </p:sp>
      <p:sp>
        <p:nvSpPr>
          <p:cNvPr id="16" name="TextBox 16"/>
          <p:cNvSpPr txBox="1"/>
          <p:nvPr/>
        </p:nvSpPr>
        <p:spPr>
          <a:xfrm>
            <a:off x="3975781" y="5695848"/>
            <a:ext cx="3216872" cy="923330"/>
          </a:xfrm>
          <a:prstGeom prst="rect">
            <a:avLst/>
          </a:prstGeom>
        </p:spPr>
        <p:txBody>
          <a:bodyPr wrap="square" lIns="0" tIns="0" rIns="0" bIns="0" rtlCol="0" anchor="t">
            <a:spAutoFit/>
          </a:bodyPr>
          <a:lstStyle/>
          <a:p>
            <a:pPr algn="just"/>
            <a:r>
              <a:rPr lang="vi-VN" sz="1200"/>
              <a:t>Bảng Mối liên hệ đa biến giữa căng thẳng học tập cảm nhận được tại lần theo dõi và các biến về xã hội-demographic trong gia đình, liên quan đến học tập, lối sống, và thái độ của cha mẹ cảm nhận được tại thời điểm ban đầu [2]</a:t>
            </a:r>
            <a:endParaRPr lang="en-US" sz="1200"/>
          </a:p>
        </p:txBody>
      </p:sp>
      <p:pic>
        <p:nvPicPr>
          <p:cNvPr id="17" name="Picture 16">
            <a:extLst>
              <a:ext uri="{FF2B5EF4-FFF2-40B4-BE49-F238E27FC236}">
                <a16:creationId xmlns:a16="http://schemas.microsoft.com/office/drawing/2014/main" id="{A9773180-910E-D911-CCA5-4C6C1C58484C}"/>
              </a:ext>
            </a:extLst>
          </p:cNvPr>
          <p:cNvPicPr>
            <a:picLocks noChangeAspect="1"/>
          </p:cNvPicPr>
          <p:nvPr/>
        </p:nvPicPr>
        <p:blipFill>
          <a:blip r:embed="rId5"/>
          <a:stretch>
            <a:fillRect/>
          </a:stretch>
        </p:blipFill>
        <p:spPr>
          <a:xfrm>
            <a:off x="536725" y="553803"/>
            <a:ext cx="6214736" cy="5081417"/>
          </a:xfrm>
          <a:prstGeom prst="rect">
            <a:avLst/>
          </a:prstGeom>
        </p:spPr>
      </p:pic>
      <p:sp>
        <p:nvSpPr>
          <p:cNvPr id="19" name="TextBox 18">
            <a:extLst>
              <a:ext uri="{FF2B5EF4-FFF2-40B4-BE49-F238E27FC236}">
                <a16:creationId xmlns:a16="http://schemas.microsoft.com/office/drawing/2014/main" id="{B2AA27E8-DE64-B501-E53A-FF090693DABF}"/>
              </a:ext>
            </a:extLst>
          </p:cNvPr>
          <p:cNvSpPr txBox="1"/>
          <p:nvPr/>
        </p:nvSpPr>
        <p:spPr>
          <a:xfrm>
            <a:off x="7546253" y="3598338"/>
            <a:ext cx="4291095" cy="2748060"/>
          </a:xfrm>
          <a:prstGeom prst="rect">
            <a:avLst/>
          </a:prstGeom>
          <a:noFill/>
        </p:spPr>
        <p:txBody>
          <a:bodyPr wrap="square">
            <a:spAutoFit/>
          </a:bodyPr>
          <a:lstStyle/>
          <a:p>
            <a:pPr algn="just">
              <a:lnSpc>
                <a:spcPts val="1867"/>
              </a:lnSpc>
            </a:pPr>
            <a:r>
              <a:rPr lang="vi-VN" sz="1333" b="1">
                <a:solidFill>
                  <a:srgbClr val="000000"/>
                </a:solidFill>
                <a:latin typeface="Lato Bold"/>
                <a:ea typeface="Lato Bold"/>
                <a:cs typeface="Lato Bold"/>
              </a:rPr>
              <a:t>“Trong nghiên cứu của chúng tôi, những sinh viên có nhiều anh chị em hơn thể hiện căng thẳng học tập tổng thể lớn hơn và căng thẳng cao hơn trong các lĩnh vực "áp lực từ việc học" và "khối lượng công việc". Kết quả này có thể được giải thích bởi xu hướng so sánh thành tích học tập của mình với anh chị em. Áp lực liên quan đến học tập ở sinh viên một phần liên quan đến kỳ vọng từ cha mẹ và trường học. Cảm nhận rằng cha mẹ có thể thiên vị những đứa con có thành tích học tập tốt hơn có thể tạo ra một bầu không khí cạnh tranh giữa các sinh viên [2].”</a:t>
            </a:r>
            <a:endParaRPr lang="en-US" sz="1333" b="1">
              <a:solidFill>
                <a:srgbClr val="000000"/>
              </a:solidFill>
              <a:latin typeface="Lato Bold"/>
              <a:ea typeface="Lato Bold"/>
              <a:cs typeface="Lato Bold"/>
              <a:sym typeface="Lato"/>
            </a:endParaRPr>
          </a:p>
        </p:txBody>
      </p:sp>
      <p:sp>
        <p:nvSpPr>
          <p:cNvPr id="21" name="TextBox 20">
            <a:extLst>
              <a:ext uri="{FF2B5EF4-FFF2-40B4-BE49-F238E27FC236}">
                <a16:creationId xmlns:a16="http://schemas.microsoft.com/office/drawing/2014/main" id="{1DD51071-844E-07F5-2B81-1A1AD0931657}"/>
              </a:ext>
            </a:extLst>
          </p:cNvPr>
          <p:cNvSpPr txBox="1"/>
          <p:nvPr/>
        </p:nvSpPr>
        <p:spPr>
          <a:xfrm>
            <a:off x="7192653" y="2575939"/>
            <a:ext cx="3810970" cy="798808"/>
          </a:xfrm>
          <a:prstGeom prst="rect">
            <a:avLst/>
          </a:prstGeom>
          <a:noFill/>
        </p:spPr>
        <p:txBody>
          <a:bodyPr wrap="square">
            <a:spAutoFit/>
          </a:bodyPr>
          <a:lstStyle/>
          <a:p>
            <a:pPr algn="just">
              <a:lnSpc>
                <a:spcPts val="1867"/>
              </a:lnSpc>
            </a:pPr>
            <a:r>
              <a:rPr lang="vi-VN" sz="1333" b="1">
                <a:solidFill>
                  <a:srgbClr val="000000"/>
                </a:solidFill>
                <a:latin typeface="Lato Bold"/>
                <a:ea typeface="Lato Bold"/>
                <a:cs typeface="Lato Bold"/>
                <a:sym typeface="Lato"/>
              </a:rPr>
              <a:t>Phần thảo luận cũng giải thích việc so sánh giữa anh chị em và kỳ vọng của cha/mẹ có thể tạo ra áp lực (tr. 285–286)</a:t>
            </a:r>
            <a:endParaRPr lang="en-US" sz="1333" b="1">
              <a:solidFill>
                <a:srgbClr val="000000"/>
              </a:solidFill>
              <a:latin typeface="Lato Bold"/>
              <a:ea typeface="Lato Bold"/>
              <a:cs typeface="Lato Bold"/>
              <a:sym typeface="Lato"/>
            </a:endParaRPr>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TotalTime>
  <Words>3244</Words>
  <Application>Microsoft Office PowerPoint</Application>
  <PresentationFormat>Widescreen</PresentationFormat>
  <Paragraphs>150</Paragraphs>
  <Slides>24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Aptos</vt:lpstr>
      <vt:lpstr>Arial</vt:lpstr>
      <vt:lpstr>Calibri</vt:lpstr>
      <vt:lpstr>Lato</vt:lpstr>
      <vt:lpstr>Lato Bold</vt:lpstr>
      <vt:lpstr>Lato Italics</vt:lpstr>
      <vt:lpstr>Poppins</vt:lpstr>
      <vt:lpstr>Poppins Bold</vt:lpstr>
      <vt:lpstr>Roboto Bold</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Thiện</dc:creator>
  <cp:lastModifiedBy>Quang Nguyễn Văn Đăng</cp:lastModifiedBy>
  <cp:revision>3</cp:revision>
  <dcterms:created xsi:type="dcterms:W3CDTF">2025-09-17T11:08:30Z</dcterms:created>
  <dcterms:modified xsi:type="dcterms:W3CDTF">2025-09-25T15:01:52Z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2025-09-17T11:10:05Z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ddd53843-8227-4dfc-aaf3-34a65af9cf2d</vt:lpwstr>
  </property>
  <property fmtid="{D5CDD505-2E9C-101B-9397-08002B2CF9AE}" pid="7" name="MSIP_Label_defa4170-0d19-0005-0004-bc88714345d2_ActionId">
    <vt:lpwstr>a2d5a5d1-645e-4668-92fe-5de5824fe7aa</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